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  <Override PartName="/ppt/charts/colors8.xml" ContentType="application/vnd.ms-office.chartcolorstyle+xml"/>
  <Override PartName="/ppt/charts/style8.xml" ContentType="application/vnd.ms-office.chartstyle+xml"/>
  <Override PartName="/ppt/charts/colors9.xml" ContentType="application/vnd.ms-office.chartcolorstyle+xml"/>
  <Override PartName="/ppt/charts/style9.xml" ContentType="application/vnd.ms-office.chartstyle+xml"/>
  <Override PartName="/ppt/charts/colors10.xml" ContentType="application/vnd.ms-office.chartcolorstyle+xml"/>
  <Override PartName="/ppt/charts/style10.xml" ContentType="application/vnd.ms-office.chartstyle+xml"/>
  <Override PartName="/ppt/charts/colors11.xml" ContentType="application/vnd.ms-office.chartcolorstyle+xml"/>
  <Override PartName="/ppt/charts/style11.xml" ContentType="application/vnd.ms-office.chartstyle+xml"/>
  <Override PartName="/ppt/charts/colors12.xml" ContentType="application/vnd.ms-office.chartcolorstyle+xml"/>
  <Override PartName="/ppt/charts/style12.xml" ContentType="application/vnd.ms-office.chartstyle+xml"/>
  <Override PartName="/ppt/charts/colors13.xml" ContentType="application/vnd.ms-office.chartcolorstyle+xml"/>
  <Override PartName="/ppt/charts/style13.xml" ContentType="application/vnd.ms-office.chartstyle+xml"/>
  <Override PartName="/ppt/charts/colors14.xml" ContentType="application/vnd.ms-office.chartcolorstyle+xml"/>
  <Override PartName="/ppt/charts/style14.xml" ContentType="application/vnd.ms-office.chartstyle+xml"/>
  <Override PartName="/ppt/charts/colors15.xml" ContentType="application/vnd.ms-office.chartcolorstyle+xml"/>
  <Override PartName="/ppt/charts/style15.xml" ContentType="application/vnd.ms-office.chartstyle+xml"/>
  <Override PartName="/ppt/charts/colors16.xml" ContentType="application/vnd.ms-office.chartcolorstyle+xml"/>
  <Override PartName="/ppt/charts/style16.xml" ContentType="application/vnd.ms-office.chartstyle+xml"/>
  <Override PartName="/ppt/charts/colors17.xml" ContentType="application/vnd.ms-office.chartcolorstyle+xml"/>
  <Override PartName="/ppt/charts/style17.xml" ContentType="application/vnd.ms-office.chartstyle+xml"/>
  <Override PartName="/ppt/charts/colors18.xml" ContentType="application/vnd.ms-office.chartcolorstyle+xml"/>
  <Override PartName="/ppt/charts/style18.xml" ContentType="application/vnd.ms-office.chartstyle+xml"/>
  <Override PartName="/ppt/charts/colors19.xml" ContentType="application/vnd.ms-office.chartcolorstyle+xml"/>
  <Override PartName="/ppt/charts/style19.xml" ContentType="application/vnd.ms-office.chartstyle+xml"/>
  <Override PartName="/ppt/charts/colors20.xml" ContentType="application/vnd.ms-office.chartcolorstyle+xml"/>
  <Override PartName="/ppt/charts/style20.xml" ContentType="application/vnd.ms-office.chartstyle+xml"/>
  <Override PartName="/ppt/charts/colors21.xml" ContentType="application/vnd.ms-office.chartcolorstyle+xml"/>
  <Override PartName="/ppt/charts/style21.xml" ContentType="application/vnd.ms-office.chartstyle+xml"/>
  <Override PartName="/ppt/charts/colors22.xml" ContentType="application/vnd.ms-office.chartcolorstyle+xml"/>
  <Override PartName="/ppt/charts/style22.xml" ContentType="application/vnd.ms-office.chartstyle+xml"/>
  <Override PartName="/ppt/charts/colors23.xml" ContentType="application/vnd.ms-office.chartcolorstyle+xml"/>
  <Override PartName="/ppt/charts/style2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3" r:id="rId24"/>
    <p:sldId id="282" r:id="rId25"/>
    <p:sldId id="281" r:id="rId26"/>
    <p:sldId id="280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0" d="100"/>
          <a:sy n="120" d="100"/>
        </p:scale>
        <p:origin x="-720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Arkusz_programu_Microsoft_Excel1.xlsx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Style" Target="style10.xml"/><Relationship Id="rId2" Type="http://schemas.microsoft.com/office/2011/relationships/chartColorStyle" Target="colors10.xml"/><Relationship Id="rId1" Type="http://schemas.openxmlformats.org/officeDocument/2006/relationships/package" Target="../embeddings/Arkusz_programu_Microsoft_Excel10.xlsx"/></Relationships>
</file>

<file path=ppt/charts/_rels/chart11.xml.rels><?xml version="1.0" encoding="UTF-8" standalone="yes"?>
<Relationships xmlns="http://schemas.openxmlformats.org/package/2006/relationships"><Relationship Id="rId3" Type="http://schemas.microsoft.com/office/2011/relationships/chartStyle" Target="style11.xml"/><Relationship Id="rId2" Type="http://schemas.microsoft.com/office/2011/relationships/chartColorStyle" Target="colors11.xml"/><Relationship Id="rId1" Type="http://schemas.openxmlformats.org/officeDocument/2006/relationships/package" Target="../embeddings/Arkusz_programu_Microsoft_Excel11.xlsx"/></Relationships>
</file>

<file path=ppt/charts/_rels/chart12.xml.rels><?xml version="1.0" encoding="UTF-8" standalone="yes"?>
<Relationships xmlns="http://schemas.openxmlformats.org/package/2006/relationships"><Relationship Id="rId3" Type="http://schemas.microsoft.com/office/2011/relationships/chartStyle" Target="style12.xml"/><Relationship Id="rId2" Type="http://schemas.microsoft.com/office/2011/relationships/chartColorStyle" Target="colors12.xml"/><Relationship Id="rId1" Type="http://schemas.openxmlformats.org/officeDocument/2006/relationships/package" Target="../embeddings/Arkusz_programu_Microsoft_Excel12.xlsx"/></Relationships>
</file>

<file path=ppt/charts/_rels/chart13.xml.rels><?xml version="1.0" encoding="UTF-8" standalone="yes"?>
<Relationships xmlns="http://schemas.openxmlformats.org/package/2006/relationships"><Relationship Id="rId3" Type="http://schemas.microsoft.com/office/2011/relationships/chartStyle" Target="style13.xml"/><Relationship Id="rId2" Type="http://schemas.microsoft.com/office/2011/relationships/chartColorStyle" Target="colors13.xml"/><Relationship Id="rId1" Type="http://schemas.openxmlformats.org/officeDocument/2006/relationships/package" Target="../embeddings/Arkusz_programu_Microsoft_Excel13.xlsx"/></Relationships>
</file>

<file path=ppt/charts/_rels/chart14.xml.rels><?xml version="1.0" encoding="UTF-8" standalone="yes"?>
<Relationships xmlns="http://schemas.openxmlformats.org/package/2006/relationships"><Relationship Id="rId3" Type="http://schemas.microsoft.com/office/2011/relationships/chartStyle" Target="style14.xml"/><Relationship Id="rId2" Type="http://schemas.microsoft.com/office/2011/relationships/chartColorStyle" Target="colors14.xml"/><Relationship Id="rId1" Type="http://schemas.openxmlformats.org/officeDocument/2006/relationships/package" Target="../embeddings/Arkusz_programu_Microsoft_Excel14.xlsx"/></Relationships>
</file>

<file path=ppt/charts/_rels/chart15.xml.rels><?xml version="1.0" encoding="UTF-8" standalone="yes"?>
<Relationships xmlns="http://schemas.openxmlformats.org/package/2006/relationships"><Relationship Id="rId3" Type="http://schemas.microsoft.com/office/2011/relationships/chartStyle" Target="style15.xml"/><Relationship Id="rId2" Type="http://schemas.microsoft.com/office/2011/relationships/chartColorStyle" Target="colors15.xml"/><Relationship Id="rId1" Type="http://schemas.openxmlformats.org/officeDocument/2006/relationships/package" Target="../embeddings/Arkusz_programu_Microsoft_Excel15.xlsx"/></Relationships>
</file>

<file path=ppt/charts/_rels/chart16.xml.rels><?xml version="1.0" encoding="UTF-8" standalone="yes"?>
<Relationships xmlns="http://schemas.openxmlformats.org/package/2006/relationships"><Relationship Id="rId3" Type="http://schemas.microsoft.com/office/2011/relationships/chartStyle" Target="style16.xml"/><Relationship Id="rId2" Type="http://schemas.microsoft.com/office/2011/relationships/chartColorStyle" Target="colors16.xml"/><Relationship Id="rId1" Type="http://schemas.openxmlformats.org/officeDocument/2006/relationships/package" Target="../embeddings/Arkusz_programu_Microsoft_Excel16.xlsx"/></Relationships>
</file>

<file path=ppt/charts/_rels/chart17.xml.rels><?xml version="1.0" encoding="UTF-8" standalone="yes"?>
<Relationships xmlns="http://schemas.openxmlformats.org/package/2006/relationships"><Relationship Id="rId3" Type="http://schemas.microsoft.com/office/2011/relationships/chartStyle" Target="style17.xml"/><Relationship Id="rId2" Type="http://schemas.microsoft.com/office/2011/relationships/chartColorStyle" Target="colors17.xml"/><Relationship Id="rId1" Type="http://schemas.openxmlformats.org/officeDocument/2006/relationships/package" Target="../embeddings/Arkusz_programu_Microsoft_Excel17.xlsx"/></Relationships>
</file>

<file path=ppt/charts/_rels/chart18.xml.rels><?xml version="1.0" encoding="UTF-8" standalone="yes"?>
<Relationships xmlns="http://schemas.openxmlformats.org/package/2006/relationships"><Relationship Id="rId3" Type="http://schemas.microsoft.com/office/2011/relationships/chartStyle" Target="style18.xml"/><Relationship Id="rId2" Type="http://schemas.microsoft.com/office/2011/relationships/chartColorStyle" Target="colors18.xml"/><Relationship Id="rId1" Type="http://schemas.openxmlformats.org/officeDocument/2006/relationships/package" Target="../embeddings/Arkusz_programu_Microsoft_Excel18.xlsx"/></Relationships>
</file>

<file path=ppt/charts/_rels/chart19.xml.rels><?xml version="1.0" encoding="UTF-8" standalone="yes"?>
<Relationships xmlns="http://schemas.openxmlformats.org/package/2006/relationships"><Relationship Id="rId3" Type="http://schemas.microsoft.com/office/2011/relationships/chartStyle" Target="style19.xml"/><Relationship Id="rId2" Type="http://schemas.microsoft.com/office/2011/relationships/chartColorStyle" Target="colors19.xml"/><Relationship Id="rId1" Type="http://schemas.openxmlformats.org/officeDocument/2006/relationships/package" Target="../embeddings/Arkusz_programu_Microsoft_Excel19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Arkusz_programu_Microsoft_Excel2.xlsx"/></Relationships>
</file>

<file path=ppt/charts/_rels/chart20.xml.rels><?xml version="1.0" encoding="UTF-8" standalone="yes"?>
<Relationships xmlns="http://schemas.openxmlformats.org/package/2006/relationships"><Relationship Id="rId3" Type="http://schemas.microsoft.com/office/2011/relationships/chartStyle" Target="style20.xml"/><Relationship Id="rId2" Type="http://schemas.microsoft.com/office/2011/relationships/chartColorStyle" Target="colors20.xml"/><Relationship Id="rId1" Type="http://schemas.openxmlformats.org/officeDocument/2006/relationships/package" Target="../embeddings/Arkusz_programu_Microsoft_Excel20.xlsx"/></Relationships>
</file>

<file path=ppt/charts/_rels/chart21.xml.rels><?xml version="1.0" encoding="UTF-8" standalone="yes"?>
<Relationships xmlns="http://schemas.openxmlformats.org/package/2006/relationships"><Relationship Id="rId3" Type="http://schemas.microsoft.com/office/2011/relationships/chartStyle" Target="style21.xml"/><Relationship Id="rId2" Type="http://schemas.microsoft.com/office/2011/relationships/chartColorStyle" Target="colors21.xml"/><Relationship Id="rId1" Type="http://schemas.openxmlformats.org/officeDocument/2006/relationships/package" Target="../embeddings/Arkusz_programu_Microsoft_Excel21.xlsx"/></Relationships>
</file>

<file path=ppt/charts/_rels/chart22.xml.rels><?xml version="1.0" encoding="UTF-8" standalone="yes"?>
<Relationships xmlns="http://schemas.openxmlformats.org/package/2006/relationships"><Relationship Id="rId3" Type="http://schemas.microsoft.com/office/2011/relationships/chartStyle" Target="style22.xml"/><Relationship Id="rId2" Type="http://schemas.microsoft.com/office/2011/relationships/chartColorStyle" Target="colors22.xml"/><Relationship Id="rId1" Type="http://schemas.openxmlformats.org/officeDocument/2006/relationships/package" Target="../embeddings/Arkusz_programu_Microsoft_Excel22.xlsx"/></Relationships>
</file>

<file path=ppt/charts/_rels/chart23.xml.rels><?xml version="1.0" encoding="UTF-8" standalone="yes"?>
<Relationships xmlns="http://schemas.openxmlformats.org/package/2006/relationships"><Relationship Id="rId3" Type="http://schemas.microsoft.com/office/2011/relationships/chartStyle" Target="style23.xml"/><Relationship Id="rId2" Type="http://schemas.microsoft.com/office/2011/relationships/chartColorStyle" Target="colors23.xml"/><Relationship Id="rId1" Type="http://schemas.openxmlformats.org/officeDocument/2006/relationships/package" Target="../embeddings/Arkusz_programu_Microsoft_Excel23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Arkusz_programu_Microsoft_Excel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Arkusz_programu_Microsoft_Excel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Arkusz_programu_Microsoft_Excel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Arkusz_programu_Microsoft_Excel6.xlsx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package" Target="../embeddings/Arkusz_programu_Microsoft_Excel7.xlsx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package" Target="../embeddings/Arkusz_programu_Microsoft_Excel8.xlsx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package" Target="../embeddings/Arkusz_programu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 smtClean="0"/>
              <a:t>Wypadki drogowe</a:t>
            </a:r>
            <a:endParaRPr lang="pl-PL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wypadki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strCache>
            </c:strRef>
          </c:cat>
          <c:val>
            <c:numRef>
              <c:f>Arkusz1!$B$2:$B$8</c:f>
              <c:numCache>
                <c:formatCode>0</c:formatCode>
                <c:ptCount val="7"/>
                <c:pt idx="0">
                  <c:v>1987</c:v>
                </c:pt>
                <c:pt idx="1">
                  <c:v>1979</c:v>
                </c:pt>
                <c:pt idx="2">
                  <c:v>1770</c:v>
                </c:pt>
                <c:pt idx="3">
                  <c:v>1455</c:v>
                </c:pt>
                <c:pt idx="4">
                  <c:v>1598</c:v>
                </c:pt>
                <c:pt idx="5">
                  <c:v>1741</c:v>
                </c:pt>
                <c:pt idx="6">
                  <c:v>1679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9E0-4FE3-B854-AF26AC4CDC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36735232"/>
        <c:axId val="6059136"/>
        <c:axId val="0"/>
      </c:bar3DChart>
      <c:catAx>
        <c:axId val="36735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059136"/>
        <c:crosses val="autoZero"/>
        <c:auto val="1"/>
        <c:lblAlgn val="ctr"/>
        <c:lblOffset val="100"/>
        <c:noMultiLvlLbl val="0"/>
      </c:catAx>
      <c:valAx>
        <c:axId val="6059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6735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200" b="1" i="0" u="none" strike="noStrike" baseline="0" dirty="0" smtClean="0">
                <a:effectLst/>
              </a:rPr>
              <a:t>Wiek sprawców </a:t>
            </a:r>
            <a:r>
              <a:rPr lang="pl-PL" sz="2200" b="1" i="0" u="sng" strike="noStrike" baseline="0" dirty="0" smtClean="0">
                <a:effectLst/>
              </a:rPr>
              <a:t>kolizji</a:t>
            </a:r>
            <a:r>
              <a:rPr lang="pl-PL" sz="2200" b="1" i="0" u="none" strike="noStrike" baseline="0" dirty="0" smtClean="0">
                <a:effectLst/>
              </a:rPr>
              <a:t>, kierujących pojazdami</a:t>
            </a:r>
            <a:r>
              <a:rPr lang="pl-PL" sz="2200" b="1" i="0" u="none" strike="noStrike" baseline="0" dirty="0" smtClean="0"/>
              <a:t> 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Arkusz1!$A$2:$A$92</c:f>
              <c:numCache>
                <c:formatCode>0</c:formatCode>
                <c:ptCount val="91"/>
                <c:pt idx="0">
                  <c:v>6</c:v>
                </c:pt>
                <c:pt idx="1">
                  <c:v>7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13</c:v>
                </c:pt>
                <c:pt idx="8">
                  <c:v>14</c:v>
                </c:pt>
                <c:pt idx="9">
                  <c:v>15</c:v>
                </c:pt>
                <c:pt idx="10">
                  <c:v>16</c:v>
                </c:pt>
                <c:pt idx="11">
                  <c:v>17</c:v>
                </c:pt>
                <c:pt idx="12">
                  <c:v>18</c:v>
                </c:pt>
                <c:pt idx="13">
                  <c:v>19</c:v>
                </c:pt>
                <c:pt idx="14">
                  <c:v>20</c:v>
                </c:pt>
                <c:pt idx="15">
                  <c:v>21</c:v>
                </c:pt>
                <c:pt idx="16">
                  <c:v>22</c:v>
                </c:pt>
                <c:pt idx="17">
                  <c:v>23</c:v>
                </c:pt>
                <c:pt idx="18">
                  <c:v>24</c:v>
                </c:pt>
                <c:pt idx="19">
                  <c:v>25</c:v>
                </c:pt>
                <c:pt idx="20">
                  <c:v>26</c:v>
                </c:pt>
                <c:pt idx="21">
                  <c:v>27</c:v>
                </c:pt>
                <c:pt idx="22">
                  <c:v>28</c:v>
                </c:pt>
                <c:pt idx="23">
                  <c:v>29</c:v>
                </c:pt>
                <c:pt idx="24">
                  <c:v>30</c:v>
                </c:pt>
                <c:pt idx="25">
                  <c:v>31</c:v>
                </c:pt>
                <c:pt idx="26">
                  <c:v>32</c:v>
                </c:pt>
                <c:pt idx="27">
                  <c:v>33</c:v>
                </c:pt>
                <c:pt idx="28">
                  <c:v>34</c:v>
                </c:pt>
                <c:pt idx="29">
                  <c:v>35</c:v>
                </c:pt>
                <c:pt idx="30">
                  <c:v>36</c:v>
                </c:pt>
                <c:pt idx="31">
                  <c:v>37</c:v>
                </c:pt>
                <c:pt idx="32">
                  <c:v>38</c:v>
                </c:pt>
                <c:pt idx="33">
                  <c:v>39</c:v>
                </c:pt>
                <c:pt idx="34">
                  <c:v>40</c:v>
                </c:pt>
                <c:pt idx="35">
                  <c:v>41</c:v>
                </c:pt>
                <c:pt idx="36">
                  <c:v>42</c:v>
                </c:pt>
                <c:pt idx="37">
                  <c:v>43</c:v>
                </c:pt>
                <c:pt idx="38">
                  <c:v>44</c:v>
                </c:pt>
                <c:pt idx="39">
                  <c:v>45</c:v>
                </c:pt>
                <c:pt idx="40">
                  <c:v>46</c:v>
                </c:pt>
                <c:pt idx="41">
                  <c:v>47</c:v>
                </c:pt>
                <c:pt idx="42">
                  <c:v>48</c:v>
                </c:pt>
                <c:pt idx="43">
                  <c:v>49</c:v>
                </c:pt>
                <c:pt idx="44">
                  <c:v>50</c:v>
                </c:pt>
                <c:pt idx="45">
                  <c:v>51</c:v>
                </c:pt>
                <c:pt idx="46">
                  <c:v>52</c:v>
                </c:pt>
                <c:pt idx="47">
                  <c:v>53</c:v>
                </c:pt>
                <c:pt idx="48">
                  <c:v>54</c:v>
                </c:pt>
                <c:pt idx="49">
                  <c:v>55</c:v>
                </c:pt>
                <c:pt idx="50">
                  <c:v>56</c:v>
                </c:pt>
                <c:pt idx="51">
                  <c:v>57</c:v>
                </c:pt>
                <c:pt idx="52">
                  <c:v>58</c:v>
                </c:pt>
                <c:pt idx="53">
                  <c:v>59</c:v>
                </c:pt>
                <c:pt idx="54">
                  <c:v>60</c:v>
                </c:pt>
                <c:pt idx="55">
                  <c:v>61</c:v>
                </c:pt>
                <c:pt idx="56">
                  <c:v>62</c:v>
                </c:pt>
                <c:pt idx="57">
                  <c:v>63</c:v>
                </c:pt>
                <c:pt idx="58">
                  <c:v>64</c:v>
                </c:pt>
                <c:pt idx="59">
                  <c:v>65</c:v>
                </c:pt>
                <c:pt idx="60">
                  <c:v>66</c:v>
                </c:pt>
                <c:pt idx="61">
                  <c:v>67</c:v>
                </c:pt>
                <c:pt idx="62">
                  <c:v>68</c:v>
                </c:pt>
                <c:pt idx="63">
                  <c:v>69</c:v>
                </c:pt>
                <c:pt idx="64">
                  <c:v>70</c:v>
                </c:pt>
                <c:pt idx="65">
                  <c:v>71</c:v>
                </c:pt>
                <c:pt idx="66">
                  <c:v>72</c:v>
                </c:pt>
                <c:pt idx="67">
                  <c:v>73</c:v>
                </c:pt>
                <c:pt idx="68">
                  <c:v>74</c:v>
                </c:pt>
                <c:pt idx="69">
                  <c:v>75</c:v>
                </c:pt>
                <c:pt idx="70">
                  <c:v>76</c:v>
                </c:pt>
                <c:pt idx="71">
                  <c:v>77</c:v>
                </c:pt>
                <c:pt idx="72">
                  <c:v>78</c:v>
                </c:pt>
                <c:pt idx="73">
                  <c:v>79</c:v>
                </c:pt>
                <c:pt idx="74">
                  <c:v>80</c:v>
                </c:pt>
                <c:pt idx="75">
                  <c:v>81</c:v>
                </c:pt>
                <c:pt idx="76">
                  <c:v>82</c:v>
                </c:pt>
                <c:pt idx="77">
                  <c:v>83</c:v>
                </c:pt>
                <c:pt idx="78">
                  <c:v>84</c:v>
                </c:pt>
                <c:pt idx="79">
                  <c:v>85</c:v>
                </c:pt>
                <c:pt idx="80">
                  <c:v>86</c:v>
                </c:pt>
                <c:pt idx="81">
                  <c:v>87</c:v>
                </c:pt>
                <c:pt idx="82">
                  <c:v>88</c:v>
                </c:pt>
                <c:pt idx="83">
                  <c:v>89</c:v>
                </c:pt>
                <c:pt idx="84">
                  <c:v>90</c:v>
                </c:pt>
                <c:pt idx="85">
                  <c:v>91</c:v>
                </c:pt>
                <c:pt idx="86">
                  <c:v>92</c:v>
                </c:pt>
                <c:pt idx="87">
                  <c:v>93</c:v>
                </c:pt>
                <c:pt idx="88">
                  <c:v>94</c:v>
                </c:pt>
                <c:pt idx="89">
                  <c:v>95</c:v>
                </c:pt>
                <c:pt idx="90">
                  <c:v>97</c:v>
                </c:pt>
              </c:numCache>
            </c:numRef>
          </c:cat>
          <c:val>
            <c:numRef>
              <c:f>Arkusz1!$B$2:$B$92</c:f>
              <c:numCache>
                <c:formatCode>0</c:formatCode>
                <c:ptCount val="91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8</c:v>
                </c:pt>
                <c:pt idx="5">
                  <c:v>5</c:v>
                </c:pt>
                <c:pt idx="6">
                  <c:v>8</c:v>
                </c:pt>
                <c:pt idx="7">
                  <c:v>11</c:v>
                </c:pt>
                <c:pt idx="8">
                  <c:v>13</c:v>
                </c:pt>
                <c:pt idx="9">
                  <c:v>15</c:v>
                </c:pt>
                <c:pt idx="10">
                  <c:v>19</c:v>
                </c:pt>
                <c:pt idx="11">
                  <c:v>24</c:v>
                </c:pt>
                <c:pt idx="12">
                  <c:v>446</c:v>
                </c:pt>
                <c:pt idx="13">
                  <c:v>489</c:v>
                </c:pt>
                <c:pt idx="14">
                  <c:v>445</c:v>
                </c:pt>
                <c:pt idx="15">
                  <c:v>461</c:v>
                </c:pt>
                <c:pt idx="16">
                  <c:v>428</c:v>
                </c:pt>
                <c:pt idx="17">
                  <c:v>468</c:v>
                </c:pt>
                <c:pt idx="18">
                  <c:v>481</c:v>
                </c:pt>
                <c:pt idx="19">
                  <c:v>477</c:v>
                </c:pt>
                <c:pt idx="20">
                  <c:v>501</c:v>
                </c:pt>
                <c:pt idx="21">
                  <c:v>482</c:v>
                </c:pt>
                <c:pt idx="22">
                  <c:v>451</c:v>
                </c:pt>
                <c:pt idx="23">
                  <c:v>481</c:v>
                </c:pt>
                <c:pt idx="24">
                  <c:v>437</c:v>
                </c:pt>
                <c:pt idx="25">
                  <c:v>455</c:v>
                </c:pt>
                <c:pt idx="26">
                  <c:v>474</c:v>
                </c:pt>
                <c:pt idx="27">
                  <c:v>470</c:v>
                </c:pt>
                <c:pt idx="28">
                  <c:v>467</c:v>
                </c:pt>
                <c:pt idx="29">
                  <c:v>481</c:v>
                </c:pt>
                <c:pt idx="30">
                  <c:v>468</c:v>
                </c:pt>
                <c:pt idx="31">
                  <c:v>512</c:v>
                </c:pt>
                <c:pt idx="32">
                  <c:v>512</c:v>
                </c:pt>
                <c:pt idx="33">
                  <c:v>511</c:v>
                </c:pt>
                <c:pt idx="34">
                  <c:v>508</c:v>
                </c:pt>
                <c:pt idx="35">
                  <c:v>474</c:v>
                </c:pt>
                <c:pt idx="36">
                  <c:v>477</c:v>
                </c:pt>
                <c:pt idx="37">
                  <c:v>452</c:v>
                </c:pt>
                <c:pt idx="38">
                  <c:v>425</c:v>
                </c:pt>
                <c:pt idx="39">
                  <c:v>458</c:v>
                </c:pt>
                <c:pt idx="40">
                  <c:v>440</c:v>
                </c:pt>
                <c:pt idx="41">
                  <c:v>437</c:v>
                </c:pt>
                <c:pt idx="42">
                  <c:v>410</c:v>
                </c:pt>
                <c:pt idx="43">
                  <c:v>364</c:v>
                </c:pt>
                <c:pt idx="44">
                  <c:v>333</c:v>
                </c:pt>
                <c:pt idx="45">
                  <c:v>314</c:v>
                </c:pt>
                <c:pt idx="46">
                  <c:v>264</c:v>
                </c:pt>
                <c:pt idx="47">
                  <c:v>268</c:v>
                </c:pt>
                <c:pt idx="48">
                  <c:v>281</c:v>
                </c:pt>
                <c:pt idx="49">
                  <c:v>266</c:v>
                </c:pt>
                <c:pt idx="50">
                  <c:v>250</c:v>
                </c:pt>
                <c:pt idx="51">
                  <c:v>238</c:v>
                </c:pt>
                <c:pt idx="52">
                  <c:v>269</c:v>
                </c:pt>
                <c:pt idx="53">
                  <c:v>258</c:v>
                </c:pt>
                <c:pt idx="54">
                  <c:v>242</c:v>
                </c:pt>
                <c:pt idx="55">
                  <c:v>227</c:v>
                </c:pt>
                <c:pt idx="56">
                  <c:v>250</c:v>
                </c:pt>
                <c:pt idx="57">
                  <c:v>273</c:v>
                </c:pt>
                <c:pt idx="58">
                  <c:v>246</c:v>
                </c:pt>
                <c:pt idx="59">
                  <c:v>243</c:v>
                </c:pt>
                <c:pt idx="60">
                  <c:v>257</c:v>
                </c:pt>
                <c:pt idx="61">
                  <c:v>252</c:v>
                </c:pt>
                <c:pt idx="62">
                  <c:v>215</c:v>
                </c:pt>
                <c:pt idx="63">
                  <c:v>202</c:v>
                </c:pt>
                <c:pt idx="64">
                  <c:v>216</c:v>
                </c:pt>
                <c:pt idx="65">
                  <c:v>238</c:v>
                </c:pt>
                <c:pt idx="66">
                  <c:v>184</c:v>
                </c:pt>
                <c:pt idx="67">
                  <c:v>178</c:v>
                </c:pt>
                <c:pt idx="68">
                  <c:v>179</c:v>
                </c:pt>
                <c:pt idx="69">
                  <c:v>165</c:v>
                </c:pt>
                <c:pt idx="70">
                  <c:v>120</c:v>
                </c:pt>
                <c:pt idx="71">
                  <c:v>115</c:v>
                </c:pt>
                <c:pt idx="72">
                  <c:v>65</c:v>
                </c:pt>
                <c:pt idx="73">
                  <c:v>67</c:v>
                </c:pt>
                <c:pt idx="74">
                  <c:v>45</c:v>
                </c:pt>
                <c:pt idx="75">
                  <c:v>45</c:v>
                </c:pt>
                <c:pt idx="76">
                  <c:v>49</c:v>
                </c:pt>
                <c:pt idx="77">
                  <c:v>50</c:v>
                </c:pt>
                <c:pt idx="78">
                  <c:v>43</c:v>
                </c:pt>
                <c:pt idx="79">
                  <c:v>29</c:v>
                </c:pt>
                <c:pt idx="80">
                  <c:v>32</c:v>
                </c:pt>
                <c:pt idx="81">
                  <c:v>17</c:v>
                </c:pt>
                <c:pt idx="82">
                  <c:v>15</c:v>
                </c:pt>
                <c:pt idx="83">
                  <c:v>17</c:v>
                </c:pt>
                <c:pt idx="84">
                  <c:v>17</c:v>
                </c:pt>
                <c:pt idx="85">
                  <c:v>8</c:v>
                </c:pt>
                <c:pt idx="86">
                  <c:v>4</c:v>
                </c:pt>
                <c:pt idx="87">
                  <c:v>5</c:v>
                </c:pt>
                <c:pt idx="88">
                  <c:v>3</c:v>
                </c:pt>
                <c:pt idx="89">
                  <c:v>2</c:v>
                </c:pt>
                <c:pt idx="9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5B-48D1-A224-28C7542F32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41004032"/>
        <c:axId val="41014016"/>
        <c:axId val="0"/>
      </c:bar3DChart>
      <c:catAx>
        <c:axId val="41004032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014016"/>
        <c:crosses val="autoZero"/>
        <c:auto val="1"/>
        <c:lblAlgn val="ctr"/>
        <c:lblOffset val="100"/>
        <c:noMultiLvlLbl val="0"/>
      </c:catAx>
      <c:valAx>
        <c:axId val="4101401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41004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Wypadki drogowe z udziałem pieszych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Arkusz1!$A$2:$A$8</c:f>
              <c:numCache>
                <c:formatCode>0</c:formatCod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numCache>
            </c:numRef>
          </c:cat>
          <c:val>
            <c:numRef>
              <c:f>Arkusz1!$B$2:$B$8</c:f>
              <c:numCache>
                <c:formatCode>0</c:formatCode>
                <c:ptCount val="7"/>
                <c:pt idx="0">
                  <c:v>485</c:v>
                </c:pt>
                <c:pt idx="1">
                  <c:v>444</c:v>
                </c:pt>
                <c:pt idx="2">
                  <c:v>427</c:v>
                </c:pt>
                <c:pt idx="3">
                  <c:v>329</c:v>
                </c:pt>
                <c:pt idx="4">
                  <c:v>325</c:v>
                </c:pt>
                <c:pt idx="5">
                  <c:v>425</c:v>
                </c:pt>
                <c:pt idx="6">
                  <c:v>377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9E0-4FE3-B854-AF26AC4CDC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7"/>
        <c:gapDepth val="141"/>
        <c:shape val="box"/>
        <c:axId val="41077376"/>
        <c:axId val="41083264"/>
        <c:axId val="0"/>
      </c:bar3DChart>
      <c:catAx>
        <c:axId val="41077376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083264"/>
        <c:crosses val="autoZero"/>
        <c:auto val="1"/>
        <c:lblAlgn val="ctr"/>
        <c:lblOffset val="100"/>
        <c:noMultiLvlLbl val="0"/>
      </c:catAx>
      <c:valAx>
        <c:axId val="41083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077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b="1" i="0" u="none" strike="noStrike" baseline="0" dirty="0" smtClean="0">
                <a:effectLst/>
              </a:rPr>
              <a:t>Wypadki drogowe z udziałem pieszych </a:t>
            </a:r>
            <a:r>
              <a:rPr lang="pl-PL" sz="1800" u="sng" dirty="0" smtClean="0"/>
              <a:t>na przejściach dla pieszych</a:t>
            </a:r>
            <a:endParaRPr lang="en-US" sz="1800" u="sng" dirty="0"/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Wypadki drogowe z udziałem pieszych na przejściach dla pieszych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Arkusz1!$A$2:$A$8</c:f>
              <c:numCache>
                <c:formatCode>0</c:formatCod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numCache>
            </c:numRef>
          </c:cat>
          <c:val>
            <c:numRef>
              <c:f>Arkusz1!$B$2:$B$8</c:f>
              <c:numCache>
                <c:formatCode>0</c:formatCode>
                <c:ptCount val="7"/>
                <c:pt idx="0">
                  <c:v>228</c:v>
                </c:pt>
                <c:pt idx="1">
                  <c:v>220</c:v>
                </c:pt>
                <c:pt idx="2">
                  <c:v>204</c:v>
                </c:pt>
                <c:pt idx="3">
                  <c:v>154</c:v>
                </c:pt>
                <c:pt idx="4">
                  <c:v>162</c:v>
                </c:pt>
                <c:pt idx="5">
                  <c:v>226</c:v>
                </c:pt>
                <c:pt idx="6">
                  <c:v>192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181-42D2-AF31-4470663BE4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7"/>
        <c:shape val="box"/>
        <c:axId val="41129472"/>
        <c:axId val="41131008"/>
        <c:axId val="0"/>
      </c:bar3DChart>
      <c:catAx>
        <c:axId val="41129472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131008"/>
        <c:crosses val="autoZero"/>
        <c:auto val="1"/>
        <c:lblAlgn val="ctr"/>
        <c:lblOffset val="100"/>
        <c:noMultiLvlLbl val="0"/>
      </c:catAx>
      <c:valAx>
        <c:axId val="41131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129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600" dirty="0" smtClean="0"/>
              <a:t>Piesi zabici w wypadkach drogowych</a:t>
            </a:r>
            <a:endParaRPr lang="en-US" sz="1600" dirty="0"/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Piesi zabici w wypadkach drogowych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Arkusz1!$A$2:$A$8</c:f>
              <c:numCache>
                <c:formatCode>0</c:formatCod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numCache>
            </c:numRef>
          </c:cat>
          <c:val>
            <c:numRef>
              <c:f>Arkusz1!$B$2:$B$8</c:f>
              <c:numCache>
                <c:formatCode>0</c:formatCode>
                <c:ptCount val="7"/>
                <c:pt idx="0">
                  <c:v>53</c:v>
                </c:pt>
                <c:pt idx="1">
                  <c:v>41</c:v>
                </c:pt>
                <c:pt idx="2">
                  <c:v>43</c:v>
                </c:pt>
                <c:pt idx="3">
                  <c:v>39</c:v>
                </c:pt>
                <c:pt idx="4">
                  <c:v>32</c:v>
                </c:pt>
                <c:pt idx="5">
                  <c:v>29</c:v>
                </c:pt>
                <c:pt idx="6">
                  <c:v>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9E0-4FE3-B854-AF26AC4CDC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3"/>
        <c:shape val="box"/>
        <c:axId val="41203584"/>
        <c:axId val="41205120"/>
        <c:axId val="0"/>
      </c:bar3DChart>
      <c:catAx>
        <c:axId val="41203584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205120"/>
        <c:crosses val="autoZero"/>
        <c:auto val="1"/>
        <c:lblAlgn val="ctr"/>
        <c:lblOffset val="100"/>
        <c:noMultiLvlLbl val="0"/>
      </c:catAx>
      <c:valAx>
        <c:axId val="41205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203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600" dirty="0" smtClean="0"/>
              <a:t>Piesi zabici w wypadkach </a:t>
            </a:r>
            <a:r>
              <a:rPr lang="pl-PL" sz="1600" u="sng" dirty="0" smtClean="0"/>
              <a:t>na przejściach dla pieszych</a:t>
            </a:r>
            <a:endParaRPr lang="en-US" sz="1600" u="sng" dirty="0"/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Piesi zabici w wypadkach na przejściach dla pieszych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Arkusz1!$A$2:$A$8</c:f>
              <c:numCache>
                <c:formatCode>0</c:formatCod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numCache>
            </c:numRef>
          </c:cat>
          <c:val>
            <c:numRef>
              <c:f>Arkusz1!$B$2:$B$8</c:f>
              <c:numCache>
                <c:formatCode>0</c:formatCode>
                <c:ptCount val="7"/>
                <c:pt idx="0">
                  <c:v>17</c:v>
                </c:pt>
                <c:pt idx="1">
                  <c:v>23</c:v>
                </c:pt>
                <c:pt idx="2">
                  <c:v>10</c:v>
                </c:pt>
                <c:pt idx="3">
                  <c:v>14</c:v>
                </c:pt>
                <c:pt idx="4">
                  <c:v>13</c:v>
                </c:pt>
                <c:pt idx="5">
                  <c:v>10</c:v>
                </c:pt>
                <c:pt idx="6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181-42D2-AF31-4470663BE4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7"/>
        <c:shape val="box"/>
        <c:axId val="41252352"/>
        <c:axId val="41253888"/>
        <c:axId val="0"/>
      </c:bar3DChart>
      <c:catAx>
        <c:axId val="41252352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253888"/>
        <c:crosses val="autoZero"/>
        <c:auto val="1"/>
        <c:lblAlgn val="ctr"/>
        <c:lblOffset val="100"/>
        <c:noMultiLvlLbl val="0"/>
      </c:catAx>
      <c:valAx>
        <c:axId val="41253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252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600" dirty="0" smtClean="0"/>
              <a:t>Piesi ranni w wypadkach drogowych</a:t>
            </a:r>
            <a:endParaRPr lang="en-US" sz="1600" dirty="0"/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Piesi ranni w wypadkach drogowych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Arkusz1!$A$2:$A$8</c:f>
              <c:numCache>
                <c:formatCode>0</c:formatCod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numCache>
            </c:numRef>
          </c:cat>
          <c:val>
            <c:numRef>
              <c:f>Arkusz1!$B$2:$B$8</c:f>
              <c:numCache>
                <c:formatCode>0</c:formatCode>
                <c:ptCount val="7"/>
                <c:pt idx="0">
                  <c:v>446</c:v>
                </c:pt>
                <c:pt idx="1">
                  <c:v>414</c:v>
                </c:pt>
                <c:pt idx="2">
                  <c:v>389</c:v>
                </c:pt>
                <c:pt idx="3">
                  <c:v>295</c:v>
                </c:pt>
                <c:pt idx="4">
                  <c:v>291</c:v>
                </c:pt>
                <c:pt idx="5">
                  <c:v>397</c:v>
                </c:pt>
                <c:pt idx="6">
                  <c:v>351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9E0-4FE3-B854-AF26AC4CDC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shape val="box"/>
        <c:axId val="41358080"/>
        <c:axId val="41359616"/>
        <c:axId val="0"/>
      </c:bar3DChart>
      <c:catAx>
        <c:axId val="41358080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359616"/>
        <c:crosses val="autoZero"/>
        <c:auto val="1"/>
        <c:lblAlgn val="ctr"/>
        <c:lblOffset val="100"/>
        <c:noMultiLvlLbl val="0"/>
      </c:catAx>
      <c:valAx>
        <c:axId val="41359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358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600" dirty="0" smtClean="0"/>
              <a:t>Piesi ranni w wypadkach </a:t>
            </a:r>
            <a:r>
              <a:rPr lang="pl-PL" sz="1600" u="sng" dirty="0" smtClean="0"/>
              <a:t>na przejściach dla pieszych</a:t>
            </a:r>
            <a:endParaRPr lang="en-US" sz="1600" u="sng" dirty="0"/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Piesi ranni w wypadkach na przejściach dla pieszych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Arkusz1!$A$2:$A$8</c:f>
              <c:numCache>
                <c:formatCode>0</c:formatCod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numCache>
            </c:numRef>
          </c:cat>
          <c:val>
            <c:numRef>
              <c:f>Arkusz1!$B$2:$B$8</c:f>
              <c:numCache>
                <c:formatCode>0</c:formatCode>
                <c:ptCount val="7"/>
                <c:pt idx="0">
                  <c:v>221</c:v>
                </c:pt>
                <c:pt idx="1">
                  <c:v>201</c:v>
                </c:pt>
                <c:pt idx="2">
                  <c:v>199</c:v>
                </c:pt>
                <c:pt idx="3">
                  <c:v>142</c:v>
                </c:pt>
                <c:pt idx="4">
                  <c:v>153</c:v>
                </c:pt>
                <c:pt idx="5">
                  <c:v>225</c:v>
                </c:pt>
                <c:pt idx="6">
                  <c:v>189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181-42D2-AF31-4470663BE4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41389440"/>
        <c:axId val="41407616"/>
        <c:axId val="0"/>
      </c:bar3DChart>
      <c:catAx>
        <c:axId val="41389440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407616"/>
        <c:crosses val="autoZero"/>
        <c:auto val="1"/>
        <c:lblAlgn val="ctr"/>
        <c:lblOffset val="100"/>
        <c:noMultiLvlLbl val="0"/>
      </c:catAx>
      <c:valAx>
        <c:axId val="41407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389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400" u="sng" dirty="0" smtClean="0"/>
              <a:t>Wypadki</a:t>
            </a:r>
            <a:r>
              <a:rPr lang="pl-PL" sz="1400" dirty="0" smtClean="0"/>
              <a:t> drogowe spowodowane w 2023</a:t>
            </a:r>
            <a:r>
              <a:rPr lang="pl-PL" sz="1400" baseline="0" dirty="0" smtClean="0"/>
              <a:t> roku </a:t>
            </a:r>
            <a:r>
              <a:rPr lang="pl-PL" sz="1400" dirty="0" smtClean="0"/>
              <a:t>przez kierujących pojazdami w podziale na płeć sprawcy</a:t>
            </a:r>
            <a:endParaRPr lang="en-US" sz="1400" dirty="0"/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5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51C-4856-B16B-08424946BE8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51C-4856-B16B-08424946BE8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51C-4856-B16B-08424946BE81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overflow" horzOverflow="overflow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pattFill prst="pct75">
                    <a:fgClr>
                      <a:schemeClr val="dk1">
                        <a:lumMod val="75000"/>
                        <a:lumOff val="25000"/>
                      </a:schemeClr>
                    </a:fgClr>
                    <a:bgClr>
                      <a:schemeClr val="dk1">
                        <a:lumMod val="65000"/>
                        <a:lumOff val="35000"/>
                      </a:schemeClr>
                    </a:bgClr>
                  </a:pattFill>
                  <a:ln>
                    <a:noFill/>
                  </a:ln>
                </c15:spPr>
              </c:ext>
            </c:extLst>
          </c:dLbls>
          <c:cat>
            <c:strRef>
              <c:f>Arkusz1!$A$2:$A$4</c:f>
              <c:strCache>
                <c:ptCount val="3"/>
                <c:pt idx="0">
                  <c:v>Kobieta</c:v>
                </c:pt>
                <c:pt idx="1">
                  <c:v>Mężczyzna</c:v>
                </c:pt>
                <c:pt idx="2">
                  <c:v>Brak danych (N/N)</c:v>
                </c:pt>
              </c:strCache>
            </c:strRef>
          </c:cat>
          <c:val>
            <c:numRef>
              <c:f>Arkusz1!$B$2:$B$4</c:f>
              <c:numCache>
                <c:formatCode>0</c:formatCode>
                <c:ptCount val="3"/>
                <c:pt idx="0">
                  <c:v>329</c:v>
                </c:pt>
                <c:pt idx="1">
                  <c:v>1142</c:v>
                </c:pt>
                <c:pt idx="2">
                  <c:v>63</c:v>
                </c:pt>
              </c:numCache>
            </c:numRef>
          </c:val>
          <c:extLst xmlns:c16r2="http://schemas.microsoft.com/office/drawing/2015/06/chart"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Arkusz1!#REF!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0-905B-48D1-A224-28C7542F329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l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400" u="sng" dirty="0" smtClean="0"/>
              <a:t>Kolizje</a:t>
            </a:r>
            <a:r>
              <a:rPr lang="pl-PL" sz="1400" dirty="0" smtClean="0"/>
              <a:t> drogowe spowodowane w 2023</a:t>
            </a:r>
            <a:r>
              <a:rPr lang="pl-PL" sz="1400" baseline="0" dirty="0" smtClean="0"/>
              <a:t> roku </a:t>
            </a:r>
            <a:r>
              <a:rPr lang="pl-PL" sz="1400" dirty="0" smtClean="0"/>
              <a:t>przez kierujących pojazdami w podziale na płeć sprawcy</a:t>
            </a:r>
            <a:endParaRPr lang="en-US" sz="1400" dirty="0"/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5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C16-4125-A4B5-32DFBE4D009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C16-4125-A4B5-32DFBE4D009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C16-4125-A4B5-32DFBE4D0094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overflow" horzOverflow="overflow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pattFill prst="pct75">
                    <a:fgClr>
                      <a:schemeClr val="dk1">
                        <a:lumMod val="75000"/>
                        <a:lumOff val="25000"/>
                      </a:schemeClr>
                    </a:fgClr>
                    <a:bgClr>
                      <a:schemeClr val="dk1">
                        <a:lumMod val="65000"/>
                        <a:lumOff val="35000"/>
                      </a:schemeClr>
                    </a:bgClr>
                  </a:pattFill>
                  <a:ln>
                    <a:noFill/>
                  </a:ln>
                </c15:spPr>
              </c:ext>
            </c:extLst>
          </c:dLbls>
          <c:cat>
            <c:strRef>
              <c:f>Arkusz1!$A$2:$A$4</c:f>
              <c:strCache>
                <c:ptCount val="3"/>
                <c:pt idx="0">
                  <c:v>Kobieta</c:v>
                </c:pt>
                <c:pt idx="1">
                  <c:v>Mężczyzna</c:v>
                </c:pt>
                <c:pt idx="2">
                  <c:v>Brak danych (N/N)</c:v>
                </c:pt>
              </c:strCache>
            </c:strRef>
          </c:cat>
          <c:val>
            <c:numRef>
              <c:f>Arkusz1!$B$2:$B$4</c:f>
              <c:numCache>
                <c:formatCode>0</c:formatCode>
                <c:ptCount val="3"/>
                <c:pt idx="0">
                  <c:v>5553</c:v>
                </c:pt>
                <c:pt idx="1">
                  <c:v>16647</c:v>
                </c:pt>
                <c:pt idx="2">
                  <c:v>3003</c:v>
                </c:pt>
              </c:numCache>
            </c:numRef>
          </c:val>
          <c:extLst xmlns:c16r2="http://schemas.microsoft.com/office/drawing/2015/06/chart"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Arkusz1!#REF!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6-CC16-4125-A4B5-32DFBE4D0094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l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pl-PL" sz="1800" dirty="0" smtClean="0">
                <a:solidFill>
                  <a:schemeClr val="bg1"/>
                </a:solidFill>
                <a:effectLst/>
              </a:rPr>
              <a:t>Poszczególne kategorie ofiar wypadków - </a:t>
            </a:r>
            <a:r>
              <a:rPr lang="pl-PL" sz="1800" b="1" dirty="0" smtClean="0">
                <a:solidFill>
                  <a:srgbClr val="FF0000"/>
                </a:solidFill>
                <a:effectLst/>
              </a:rPr>
              <a:t>zabici</a:t>
            </a:r>
            <a:endParaRPr lang="pl-PL" sz="1800" b="1" dirty="0">
              <a:solidFill>
                <a:srgbClr val="FF0000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0"/>
      <c:rotY val="0"/>
      <c:depthPercent val="100"/>
      <c:rAngAx val="0"/>
      <c:perspective val="100"/>
    </c:view3D>
    <c:floor>
      <c:thickness val="0"/>
      <c:spPr>
        <a:solidFill>
          <a:srgbClr val="F2F2F2"/>
        </a:solidFill>
        <a:ln>
          <a:noFill/>
        </a:ln>
        <a:effectLst/>
        <a:sp3d/>
      </c:spPr>
    </c:floor>
    <c:sideWall>
      <c:thickness val="0"/>
      <c:spPr>
        <a:noFill/>
        <a:ln w="0">
          <a:noFill/>
        </a:ln>
        <a:effectLst/>
        <a:sp3d/>
      </c:spPr>
    </c:sideWall>
    <c:backWall>
      <c:thickness val="0"/>
      <c:spPr>
        <a:noFill/>
        <a:ln w="0"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Kierujący</c:v>
                </c:pt>
              </c:strCache>
            </c:strRef>
          </c:tx>
          <c:spPr>
            <a:gradFill rotWithShape="1">
              <a:gsLst>
                <a:gs pos="5000">
                  <a:schemeClr val="bg2">
                    <a:tint val="97000"/>
                    <a:hueMod val="92000"/>
                    <a:satMod val="169000"/>
                    <a:alpha val="20000"/>
                    <a:lumMod val="50000"/>
                    <a:lumOff val="50000"/>
                  </a:schemeClr>
                </a:gs>
                <a:gs pos="87000">
                  <a:schemeClr val="bg2">
                    <a:shade val="96000"/>
                    <a:satMod val="120000"/>
                    <a:lumMod val="90000"/>
                    <a:alpha val="93000"/>
                  </a:schemeClr>
                </a:gs>
              </a:gsLst>
              <a:lin ang="6120000" scaled="1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strCache>
            </c:strRef>
          </c:cat>
          <c:val>
            <c:numRef>
              <c:f>Arkusz1!$B$2:$B$8</c:f>
              <c:numCache>
                <c:formatCode>0</c:formatCode>
                <c:ptCount val="7"/>
                <c:pt idx="0">
                  <c:v>114</c:v>
                </c:pt>
                <c:pt idx="1">
                  <c:v>112</c:v>
                </c:pt>
                <c:pt idx="2">
                  <c:v>101</c:v>
                </c:pt>
                <c:pt idx="3">
                  <c:v>93</c:v>
                </c:pt>
                <c:pt idx="4">
                  <c:v>99</c:v>
                </c:pt>
                <c:pt idx="5">
                  <c:v>78</c:v>
                </c:pt>
                <c:pt idx="6">
                  <c:v>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AD5-4F6B-BD42-F2FE9FC0435A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Pasażer</c:v>
                </c:pt>
              </c:strCache>
            </c:strRef>
          </c:tx>
          <c:spPr>
            <a:gradFill rotWithShape="1">
              <a:gsLst>
                <a:gs pos="31000">
                  <a:schemeClr val="accent2">
                    <a:lumMod val="60000"/>
                    <a:lumOff val="40000"/>
                  </a:schemeClr>
                </a:gs>
                <a:gs pos="93000">
                  <a:schemeClr val="accent2">
                    <a:alpha val="20000"/>
                    <a:lumMod val="50000"/>
                    <a:lumOff val="50000"/>
                  </a:schemeClr>
                </a:gs>
              </a:gsLst>
              <a:lin ang="6120000" scaled="1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strCache>
            </c:strRef>
          </c:cat>
          <c:val>
            <c:numRef>
              <c:f>Arkusz1!$C$2:$C$8</c:f>
              <c:numCache>
                <c:formatCode>0</c:formatCode>
                <c:ptCount val="7"/>
                <c:pt idx="0">
                  <c:v>32</c:v>
                </c:pt>
                <c:pt idx="1">
                  <c:v>35</c:v>
                </c:pt>
                <c:pt idx="2">
                  <c:v>49</c:v>
                </c:pt>
                <c:pt idx="3">
                  <c:v>23</c:v>
                </c:pt>
                <c:pt idx="4">
                  <c:v>36</c:v>
                </c:pt>
                <c:pt idx="5">
                  <c:v>24</c:v>
                </c:pt>
                <c:pt idx="6">
                  <c:v>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AD5-4F6B-BD42-F2FE9FC0435A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Pieszy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8000"/>
                    <a:hueMod val="94000"/>
                    <a:satMod val="130000"/>
                    <a:lumMod val="138000"/>
                  </a:schemeClr>
                </a:gs>
                <a:gs pos="100000">
                  <a:schemeClr val="accent3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strCache>
            </c:strRef>
          </c:cat>
          <c:val>
            <c:numRef>
              <c:f>Arkusz1!$D$2:$D$8</c:f>
              <c:numCache>
                <c:formatCode>0</c:formatCode>
                <c:ptCount val="7"/>
                <c:pt idx="0">
                  <c:v>53</c:v>
                </c:pt>
                <c:pt idx="1">
                  <c:v>41</c:v>
                </c:pt>
                <c:pt idx="2">
                  <c:v>43</c:v>
                </c:pt>
                <c:pt idx="3">
                  <c:v>39</c:v>
                </c:pt>
                <c:pt idx="4">
                  <c:v>32</c:v>
                </c:pt>
                <c:pt idx="5">
                  <c:v>29</c:v>
                </c:pt>
                <c:pt idx="6">
                  <c:v>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AD5-4F6B-BD42-F2FE9FC043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41721216"/>
        <c:axId val="41735296"/>
        <c:axId val="0"/>
      </c:bar3DChart>
      <c:catAx>
        <c:axId val="4172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735296"/>
        <c:crosses val="autoZero"/>
        <c:auto val="1"/>
        <c:lblAlgn val="ctr"/>
        <c:lblOffset val="100"/>
        <c:noMultiLvlLbl val="0"/>
      </c:catAx>
      <c:valAx>
        <c:axId val="41735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721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Ofiary śmiertelne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strCache>
            </c:strRef>
          </c:cat>
          <c:val>
            <c:numRef>
              <c:f>Arkusz1!$B$2:$B$8</c:f>
              <c:numCache>
                <c:formatCode>0</c:formatCode>
                <c:ptCount val="7"/>
                <c:pt idx="0">
                  <c:v>199</c:v>
                </c:pt>
                <c:pt idx="1">
                  <c:v>188</c:v>
                </c:pt>
                <c:pt idx="2">
                  <c:v>193</c:v>
                </c:pt>
                <c:pt idx="3">
                  <c:v>155</c:v>
                </c:pt>
                <c:pt idx="4">
                  <c:v>167</c:v>
                </c:pt>
                <c:pt idx="5">
                  <c:v>131</c:v>
                </c:pt>
                <c:pt idx="6">
                  <c:v>113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9E0-4FE3-B854-AF26AC4CDC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6147456"/>
        <c:axId val="6149248"/>
        <c:axId val="0"/>
      </c:bar3DChart>
      <c:catAx>
        <c:axId val="6147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149248"/>
        <c:crosses val="autoZero"/>
        <c:auto val="1"/>
        <c:lblAlgn val="ctr"/>
        <c:lblOffset val="100"/>
        <c:noMultiLvlLbl val="0"/>
      </c:catAx>
      <c:valAx>
        <c:axId val="6149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147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pl-PL" sz="1800" dirty="0" smtClean="0">
                <a:solidFill>
                  <a:schemeClr val="bg1"/>
                </a:solidFill>
                <a:effectLst/>
              </a:rPr>
              <a:t>Poszczególne kategorie ofiar wypadków - </a:t>
            </a:r>
            <a:r>
              <a:rPr lang="pl-PL" sz="1800" b="1" dirty="0" smtClean="0">
                <a:solidFill>
                  <a:srgbClr val="FF0000"/>
                </a:solidFill>
                <a:effectLst/>
              </a:rPr>
              <a:t>ranni</a:t>
            </a:r>
            <a:endParaRPr lang="pl-PL" sz="1800" b="1" dirty="0">
              <a:solidFill>
                <a:srgbClr val="FF0000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0"/>
      <c:rotY val="0"/>
      <c:depthPercent val="100"/>
      <c:rAngAx val="0"/>
      <c:perspective val="100"/>
    </c:view3D>
    <c:floor>
      <c:thickness val="0"/>
      <c:spPr>
        <a:solidFill>
          <a:srgbClr val="F2F2F2"/>
        </a:solidFill>
        <a:ln>
          <a:noFill/>
        </a:ln>
        <a:effectLst/>
        <a:sp3d/>
      </c:spPr>
    </c:floor>
    <c:sideWall>
      <c:thickness val="0"/>
      <c:spPr>
        <a:noFill/>
        <a:ln w="0">
          <a:noFill/>
        </a:ln>
        <a:effectLst/>
        <a:sp3d/>
      </c:spPr>
    </c:sideWall>
    <c:backWall>
      <c:thickness val="0"/>
      <c:spPr>
        <a:noFill/>
        <a:ln w="0"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Kierujący</c:v>
                </c:pt>
              </c:strCache>
            </c:strRef>
          </c:tx>
          <c:spPr>
            <a:gradFill rotWithShape="1">
              <a:gsLst>
                <a:gs pos="5000">
                  <a:schemeClr val="bg2">
                    <a:tint val="97000"/>
                    <a:hueMod val="92000"/>
                    <a:satMod val="169000"/>
                    <a:alpha val="20000"/>
                    <a:lumMod val="50000"/>
                    <a:lumOff val="50000"/>
                  </a:schemeClr>
                </a:gs>
                <a:gs pos="87000">
                  <a:schemeClr val="bg2">
                    <a:shade val="96000"/>
                    <a:satMod val="120000"/>
                    <a:lumMod val="90000"/>
                    <a:alpha val="93000"/>
                  </a:schemeClr>
                </a:gs>
              </a:gsLst>
              <a:lin ang="6120000" scaled="1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strCache>
            </c:strRef>
          </c:cat>
          <c:val>
            <c:numRef>
              <c:f>Arkusz1!$B$2:$B$8</c:f>
              <c:numCache>
                <c:formatCode>0</c:formatCode>
                <c:ptCount val="7"/>
                <c:pt idx="0">
                  <c:v>1235</c:v>
                </c:pt>
                <c:pt idx="1">
                  <c:v>1259</c:v>
                </c:pt>
                <c:pt idx="2">
                  <c:v>1090</c:v>
                </c:pt>
                <c:pt idx="3">
                  <c:v>883</c:v>
                </c:pt>
                <c:pt idx="4">
                  <c:v>1059</c:v>
                </c:pt>
                <c:pt idx="5">
                  <c:v>1093</c:v>
                </c:pt>
                <c:pt idx="6">
                  <c:v>1093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AD5-4F6B-BD42-F2FE9FC0435A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Pasażer</c:v>
                </c:pt>
              </c:strCache>
            </c:strRef>
          </c:tx>
          <c:spPr>
            <a:gradFill rotWithShape="1">
              <a:gsLst>
                <a:gs pos="31000">
                  <a:schemeClr val="accent2">
                    <a:lumMod val="60000"/>
                    <a:lumOff val="40000"/>
                  </a:schemeClr>
                </a:gs>
                <a:gs pos="93000">
                  <a:schemeClr val="accent2">
                    <a:alpha val="20000"/>
                    <a:lumMod val="50000"/>
                    <a:lumOff val="50000"/>
                  </a:schemeClr>
                </a:gs>
              </a:gsLst>
              <a:lin ang="6120000" scaled="1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strCache>
            </c:strRef>
          </c:cat>
          <c:val>
            <c:numRef>
              <c:f>Arkusz1!$C$2:$C$8</c:f>
              <c:numCache>
                <c:formatCode>0</c:formatCode>
                <c:ptCount val="7"/>
                <c:pt idx="0">
                  <c:v>836</c:v>
                </c:pt>
                <c:pt idx="1">
                  <c:v>776</c:v>
                </c:pt>
                <c:pt idx="2">
                  <c:v>599</c:v>
                </c:pt>
                <c:pt idx="3">
                  <c:v>471</c:v>
                </c:pt>
                <c:pt idx="4">
                  <c:v>511</c:v>
                </c:pt>
                <c:pt idx="5">
                  <c:v>550</c:v>
                </c:pt>
                <c:pt idx="6">
                  <c:v>497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AD5-4F6B-BD42-F2FE9FC0435A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Pieszy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8000"/>
                    <a:hueMod val="94000"/>
                    <a:satMod val="130000"/>
                    <a:lumMod val="138000"/>
                  </a:schemeClr>
                </a:gs>
                <a:gs pos="100000">
                  <a:schemeClr val="accent3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strCache>
            </c:strRef>
          </c:cat>
          <c:val>
            <c:numRef>
              <c:f>Arkusz1!$D$2:$D$8</c:f>
              <c:numCache>
                <c:formatCode>0</c:formatCode>
                <c:ptCount val="7"/>
                <c:pt idx="0">
                  <c:v>446</c:v>
                </c:pt>
                <c:pt idx="1">
                  <c:v>414</c:v>
                </c:pt>
                <c:pt idx="2">
                  <c:v>389</c:v>
                </c:pt>
                <c:pt idx="3">
                  <c:v>295</c:v>
                </c:pt>
                <c:pt idx="4">
                  <c:v>291</c:v>
                </c:pt>
                <c:pt idx="5">
                  <c:v>397</c:v>
                </c:pt>
                <c:pt idx="6">
                  <c:v>351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AD5-4F6B-BD42-F2FE9FC043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41675392"/>
        <c:axId val="41816448"/>
        <c:axId val="0"/>
      </c:bar3DChart>
      <c:catAx>
        <c:axId val="4167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816448"/>
        <c:crosses val="autoZero"/>
        <c:auto val="1"/>
        <c:lblAlgn val="ctr"/>
        <c:lblOffset val="100"/>
        <c:noMultiLvlLbl val="0"/>
      </c:catAx>
      <c:valAx>
        <c:axId val="41816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675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/>
              <a:t>Wypadki </a:t>
            </a:r>
            <a:r>
              <a:rPr lang="pl-PL" u="sng" dirty="0"/>
              <a:t>z udziałem</a:t>
            </a:r>
            <a:r>
              <a:rPr lang="pl-PL" dirty="0"/>
              <a:t> osób pod działaniem alkoholu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Wypadki z udziałem osób pod działaniem alkoholu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strCache>
            </c:strRef>
          </c:cat>
          <c:val>
            <c:numRef>
              <c:f>Arkusz1!$B$2:$B$8</c:f>
              <c:numCache>
                <c:formatCode>0</c:formatCode>
                <c:ptCount val="7"/>
                <c:pt idx="0">
                  <c:v>180</c:v>
                </c:pt>
                <c:pt idx="1">
                  <c:v>177</c:v>
                </c:pt>
                <c:pt idx="2">
                  <c:v>162</c:v>
                </c:pt>
                <c:pt idx="3">
                  <c:v>135</c:v>
                </c:pt>
                <c:pt idx="4">
                  <c:v>156</c:v>
                </c:pt>
                <c:pt idx="5">
                  <c:v>174</c:v>
                </c:pt>
                <c:pt idx="6">
                  <c:v>131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9E0-4FE3-B854-AF26AC4CDC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43304448"/>
        <c:axId val="43305984"/>
        <c:axId val="0"/>
      </c:bar3DChart>
      <c:catAx>
        <c:axId val="43304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3305984"/>
        <c:crosses val="autoZero"/>
        <c:auto val="1"/>
        <c:lblAlgn val="ctr"/>
        <c:lblOffset val="100"/>
        <c:noMultiLvlLbl val="0"/>
      </c:catAx>
      <c:valAx>
        <c:axId val="43305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3304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dirty="0" smtClean="0"/>
              <a:t>Wypadki </a:t>
            </a:r>
            <a:r>
              <a:rPr lang="pl-PL" sz="1800" u="sng" dirty="0" smtClean="0"/>
              <a:t>z udziałem </a:t>
            </a:r>
            <a:r>
              <a:rPr lang="pl-PL" sz="1800" dirty="0" smtClean="0"/>
              <a:t>osób pod działaniem alkoholu</a:t>
            </a:r>
          </a:p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dirty="0" smtClean="0"/>
              <a:t>w podziale na rodzaj uczestnika ruchu drogowego</a:t>
            </a:r>
            <a:endParaRPr lang="pl-PL" sz="1800" dirty="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5.4736226458467457E-2"/>
          <c:y val="0.13637429716471755"/>
          <c:w val="0.93276377217451578"/>
          <c:h val="0.75630363997348293"/>
        </c:manualLayout>
      </c:layout>
      <c:lineChart>
        <c:grouping val="standar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Kierujący</c:v>
                </c:pt>
              </c:strCache>
            </c:strRef>
          </c:tx>
          <c:spPr>
            <a:ln w="63500" cap="rnd">
              <a:solidFill>
                <a:srgbClr val="FFC000">
                  <a:alpha val="85000"/>
                </a:srgbClr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rgbClr val="FFFF00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strCache>
            </c:strRef>
          </c:cat>
          <c:val>
            <c:numRef>
              <c:f>Arkusz1!$B$2:$B$8</c:f>
              <c:numCache>
                <c:formatCode>0</c:formatCode>
                <c:ptCount val="7"/>
                <c:pt idx="0">
                  <c:v>121</c:v>
                </c:pt>
                <c:pt idx="1">
                  <c:v>122</c:v>
                </c:pt>
                <c:pt idx="2">
                  <c:v>108</c:v>
                </c:pt>
                <c:pt idx="3">
                  <c:v>96</c:v>
                </c:pt>
                <c:pt idx="4">
                  <c:v>111</c:v>
                </c:pt>
                <c:pt idx="5">
                  <c:v>111</c:v>
                </c:pt>
                <c:pt idx="6">
                  <c:v>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89E0-4FE3-B854-AF26AC4CDCEE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Pasażer</c:v>
                </c:pt>
              </c:strCache>
            </c:strRef>
          </c:tx>
          <c:spPr>
            <a:ln w="63500" cap="rnd">
              <a:solidFill>
                <a:schemeClr val="accent4">
                  <a:lumMod val="75000"/>
                  <a:alpha val="85000"/>
                </a:schemeClr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rgbClr val="FFFF00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strCache>
            </c:strRef>
          </c:cat>
          <c:val>
            <c:numRef>
              <c:f>Arkusz1!$C$2:$C$8</c:f>
              <c:numCache>
                <c:formatCode>0</c:formatCode>
                <c:ptCount val="7"/>
                <c:pt idx="0">
                  <c:v>11</c:v>
                </c:pt>
                <c:pt idx="1">
                  <c:v>11</c:v>
                </c:pt>
                <c:pt idx="2">
                  <c:v>18</c:v>
                </c:pt>
                <c:pt idx="3">
                  <c:v>17</c:v>
                </c:pt>
                <c:pt idx="4">
                  <c:v>17</c:v>
                </c:pt>
                <c:pt idx="5">
                  <c:v>25</c:v>
                </c:pt>
                <c:pt idx="6">
                  <c:v>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A67F-4450-84C6-B6B8A4FC189D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Pieszy</c:v>
                </c:pt>
              </c:strCache>
            </c:strRef>
          </c:tx>
          <c:spPr>
            <a:ln w="63500" cap="rnd">
              <a:solidFill>
                <a:srgbClr val="FF0000">
                  <a:alpha val="85000"/>
                </a:srgbClr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rgbClr val="FFFF00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strCache>
            </c:strRef>
          </c:cat>
          <c:val>
            <c:numRef>
              <c:f>Arkusz1!$D$2:$D$8</c:f>
              <c:numCache>
                <c:formatCode>0</c:formatCode>
                <c:ptCount val="7"/>
                <c:pt idx="0">
                  <c:v>53</c:v>
                </c:pt>
                <c:pt idx="1">
                  <c:v>50</c:v>
                </c:pt>
                <c:pt idx="2">
                  <c:v>46</c:v>
                </c:pt>
                <c:pt idx="3">
                  <c:v>28</c:v>
                </c:pt>
                <c:pt idx="4">
                  <c:v>38</c:v>
                </c:pt>
                <c:pt idx="5">
                  <c:v>56</c:v>
                </c:pt>
                <c:pt idx="6">
                  <c:v>30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A67F-4450-84C6-B6B8A4FC18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995712"/>
        <c:axId val="42997248"/>
      </c:lineChart>
      <c:catAx>
        <c:axId val="42995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2997248"/>
        <c:crosses val="autoZero"/>
        <c:auto val="1"/>
        <c:lblAlgn val="ctr"/>
        <c:lblOffset val="100"/>
        <c:noMultiLvlLbl val="0"/>
      </c:catAx>
      <c:valAx>
        <c:axId val="42997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2995712"/>
        <c:crosses val="autoZero"/>
        <c:crossBetween val="between"/>
      </c:valAx>
      <c:spPr>
        <a:noFill/>
        <a:ln>
          <a:noFill/>
        </a:ln>
        <a:effectLst>
          <a:outerShdw blurRad="50800" dist="50800" dir="5400000" algn="ctr" rotWithShape="0">
            <a:schemeClr val="bg1"/>
          </a:outerShdw>
        </a:effectLst>
      </c:spPr>
    </c:plotArea>
    <c:legend>
      <c:legendPos val="b"/>
      <c:layout>
        <c:manualLayout>
          <c:xMode val="edge"/>
          <c:yMode val="edge"/>
          <c:x val="0.34221033926184813"/>
          <c:y val="0.95358839394598394"/>
          <c:w val="0.33807582437399653"/>
          <c:h val="3.9005431793126835E-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/>
              <a:t>Wypadki </a:t>
            </a:r>
            <a:r>
              <a:rPr lang="pl-PL" u="sng" dirty="0"/>
              <a:t>spowodowane</a:t>
            </a:r>
            <a:r>
              <a:rPr lang="pl-PL" dirty="0"/>
              <a:t> przez </a:t>
            </a:r>
            <a:r>
              <a:rPr lang="pl-PL" dirty="0" smtClean="0"/>
              <a:t>osoby</a:t>
            </a:r>
          </a:p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 smtClean="0"/>
              <a:t>pod </a:t>
            </a:r>
            <a:r>
              <a:rPr lang="pl-PL" dirty="0"/>
              <a:t>działaniem alkoholu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Wypadki spowodowane przez osoby pod działaniem alkoholu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Arkusz1!$A$2:$A$8</c:f>
              <c:numCache>
                <c:formatCode>0</c:formatCod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numCache>
            </c:numRef>
          </c:cat>
          <c:val>
            <c:numRef>
              <c:f>Arkusz1!$B$2:$B$8</c:f>
              <c:numCache>
                <c:formatCode>0</c:formatCode>
                <c:ptCount val="7"/>
                <c:pt idx="0">
                  <c:v>143</c:v>
                </c:pt>
                <c:pt idx="1">
                  <c:v>143</c:v>
                </c:pt>
                <c:pt idx="2">
                  <c:v>116</c:v>
                </c:pt>
                <c:pt idx="3">
                  <c:v>104</c:v>
                </c:pt>
                <c:pt idx="4">
                  <c:v>125</c:v>
                </c:pt>
                <c:pt idx="5">
                  <c:v>132</c:v>
                </c:pt>
                <c:pt idx="6">
                  <c:v>110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9E0-4FE3-B854-AF26AC4CDC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43233280"/>
        <c:axId val="43234816"/>
        <c:axId val="0"/>
      </c:bar3DChart>
      <c:catAx>
        <c:axId val="43233280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3234816"/>
        <c:crosses val="autoZero"/>
        <c:auto val="1"/>
        <c:lblAlgn val="ctr"/>
        <c:lblOffset val="100"/>
        <c:noMultiLvlLbl val="0"/>
      </c:catAx>
      <c:valAx>
        <c:axId val="43234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3233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Ranni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strCache>
            </c:strRef>
          </c:cat>
          <c:val>
            <c:numRef>
              <c:f>Arkusz1!$B$2:$B$8</c:f>
              <c:numCache>
                <c:formatCode>0</c:formatCode>
                <c:ptCount val="7"/>
                <c:pt idx="0">
                  <c:v>2517</c:v>
                </c:pt>
                <c:pt idx="1">
                  <c:v>2449</c:v>
                </c:pt>
                <c:pt idx="2">
                  <c:v>2078</c:v>
                </c:pt>
                <c:pt idx="3">
                  <c:v>1649</c:v>
                </c:pt>
                <c:pt idx="4">
                  <c:v>1861</c:v>
                </c:pt>
                <c:pt idx="5">
                  <c:v>2047</c:v>
                </c:pt>
                <c:pt idx="6">
                  <c:v>1946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9E0-4FE3-B854-AF26AC4CDC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33078656"/>
        <c:axId val="34555008"/>
        <c:axId val="0"/>
      </c:bar3DChart>
      <c:catAx>
        <c:axId val="33078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555008"/>
        <c:crosses val="autoZero"/>
        <c:auto val="1"/>
        <c:lblAlgn val="ctr"/>
        <c:lblOffset val="100"/>
        <c:noMultiLvlLbl val="0"/>
      </c:catAx>
      <c:valAx>
        <c:axId val="34555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3078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Zgłoszone kolizje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strCache>
            </c:strRef>
          </c:cat>
          <c:val>
            <c:numRef>
              <c:f>Arkusz1!$B$2:$B$8</c:f>
              <c:numCache>
                <c:formatCode>0</c:formatCode>
                <c:ptCount val="7"/>
                <c:pt idx="0">
                  <c:v>37678</c:v>
                </c:pt>
                <c:pt idx="1">
                  <c:v>36475</c:v>
                </c:pt>
                <c:pt idx="2">
                  <c:v>38964</c:v>
                </c:pt>
                <c:pt idx="3">
                  <c:v>32396</c:v>
                </c:pt>
                <c:pt idx="4">
                  <c:v>36114</c:v>
                </c:pt>
                <c:pt idx="5">
                  <c:v>30972</c:v>
                </c:pt>
                <c:pt idx="6">
                  <c:v>29492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9E0-4FE3-B854-AF26AC4CDC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34598272"/>
        <c:axId val="34677888"/>
        <c:axId val="0"/>
      </c:bar3DChart>
      <c:catAx>
        <c:axId val="34598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677888"/>
        <c:crosses val="autoZero"/>
        <c:auto val="1"/>
        <c:lblAlgn val="ctr"/>
        <c:lblOffset val="100"/>
        <c:noMultiLvlLbl val="0"/>
      </c:catAx>
      <c:valAx>
        <c:axId val="34677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4598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 smtClean="0"/>
              <a:t>Rodzaje wypadków drogowych</a:t>
            </a:r>
            <a:endParaRPr lang="pl-PL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Arkusz1!$A$2:$A$15</c:f>
              <c:strCache>
                <c:ptCount val="14"/>
                <c:pt idx="0">
                  <c:v>Zderzenie pojazdów boczne</c:v>
                </c:pt>
                <c:pt idx="1">
                  <c:v>Najechanie na pieszego</c:v>
                </c:pt>
                <c:pt idx="2">
                  <c:v>Zderzenie pojazdów tylne</c:v>
                </c:pt>
                <c:pt idx="3">
                  <c:v>Zderzenie pojazdów czołowe</c:v>
                </c:pt>
                <c:pt idx="4">
                  <c:v>Wywrócenie się pojazdu</c:v>
                </c:pt>
                <c:pt idx="5">
                  <c:v>Najechanie na drzewo</c:v>
                </c:pt>
                <c:pt idx="6">
                  <c:v>Inne</c:v>
                </c:pt>
                <c:pt idx="7">
                  <c:v>Zdarzenie z pasażerem</c:v>
                </c:pt>
                <c:pt idx="8">
                  <c:v>Najechanie na pojazd unieruchomiony</c:v>
                </c:pt>
                <c:pt idx="9">
                  <c:v>Najechanie na słup, znak</c:v>
                </c:pt>
                <c:pt idx="10">
                  <c:v>Najechanie na barierę ochronną</c:v>
                </c:pt>
                <c:pt idx="11">
                  <c:v>Najechanie na zwierzę</c:v>
                </c:pt>
                <c:pt idx="12">
                  <c:v>Zdarzenie z osobą UWR</c:v>
                </c:pt>
                <c:pt idx="13">
                  <c:v>Najechanie na dziurę, wybój, garb</c:v>
                </c:pt>
              </c:strCache>
            </c:strRef>
          </c:cat>
          <c:val>
            <c:numRef>
              <c:f>Arkusz1!$B$2:$B$15</c:f>
              <c:numCache>
                <c:formatCode>0</c:formatCode>
                <c:ptCount val="14"/>
                <c:pt idx="0">
                  <c:v>535</c:v>
                </c:pt>
                <c:pt idx="1">
                  <c:v>401</c:v>
                </c:pt>
                <c:pt idx="2">
                  <c:v>224</c:v>
                </c:pt>
                <c:pt idx="3">
                  <c:v>181</c:v>
                </c:pt>
                <c:pt idx="4">
                  <c:v>141</c:v>
                </c:pt>
                <c:pt idx="5">
                  <c:v>73</c:v>
                </c:pt>
                <c:pt idx="6">
                  <c:v>58</c:v>
                </c:pt>
                <c:pt idx="7">
                  <c:v>50</c:v>
                </c:pt>
                <c:pt idx="8">
                  <c:v>16</c:v>
                </c:pt>
                <c:pt idx="9">
                  <c:v>21</c:v>
                </c:pt>
                <c:pt idx="10">
                  <c:v>26</c:v>
                </c:pt>
                <c:pt idx="11">
                  <c:v>6</c:v>
                </c:pt>
                <c:pt idx="12">
                  <c:v>7</c:v>
                </c:pt>
                <c:pt idx="13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9E0-4FE3-B854-AF26AC4CDCEE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Arkusz1!$A$2:$A$15</c:f>
              <c:strCache>
                <c:ptCount val="14"/>
                <c:pt idx="0">
                  <c:v>Zderzenie pojazdów boczne</c:v>
                </c:pt>
                <c:pt idx="1">
                  <c:v>Najechanie na pieszego</c:v>
                </c:pt>
                <c:pt idx="2">
                  <c:v>Zderzenie pojazdów tylne</c:v>
                </c:pt>
                <c:pt idx="3">
                  <c:v>Zderzenie pojazdów czołowe</c:v>
                </c:pt>
                <c:pt idx="4">
                  <c:v>Wywrócenie się pojazdu</c:v>
                </c:pt>
                <c:pt idx="5">
                  <c:v>Najechanie na drzewo</c:v>
                </c:pt>
                <c:pt idx="6">
                  <c:v>Inne</c:v>
                </c:pt>
                <c:pt idx="7">
                  <c:v>Zdarzenie z pasażerem</c:v>
                </c:pt>
                <c:pt idx="8">
                  <c:v>Najechanie na pojazd unieruchomiony</c:v>
                </c:pt>
                <c:pt idx="9">
                  <c:v>Najechanie na słup, znak</c:v>
                </c:pt>
                <c:pt idx="10">
                  <c:v>Najechanie na barierę ochronną</c:v>
                </c:pt>
                <c:pt idx="11">
                  <c:v>Najechanie na zwierzę</c:v>
                </c:pt>
                <c:pt idx="12">
                  <c:v>Zdarzenie z osobą UWR</c:v>
                </c:pt>
                <c:pt idx="13">
                  <c:v>Najechanie na dziurę, wybój, garb</c:v>
                </c:pt>
              </c:strCache>
            </c:strRef>
          </c:cat>
          <c:val>
            <c:numRef>
              <c:f>Arkusz1!$C$2:$C$15</c:f>
              <c:numCache>
                <c:formatCode>0</c:formatCode>
                <c:ptCount val="14"/>
                <c:pt idx="0">
                  <c:v>516</c:v>
                </c:pt>
                <c:pt idx="1">
                  <c:v>354</c:v>
                </c:pt>
                <c:pt idx="2">
                  <c:v>223</c:v>
                </c:pt>
                <c:pt idx="3">
                  <c:v>179</c:v>
                </c:pt>
                <c:pt idx="4">
                  <c:v>146</c:v>
                </c:pt>
                <c:pt idx="5">
                  <c:v>86</c:v>
                </c:pt>
                <c:pt idx="6">
                  <c:v>63</c:v>
                </c:pt>
                <c:pt idx="7">
                  <c:v>35</c:v>
                </c:pt>
                <c:pt idx="8">
                  <c:v>24</c:v>
                </c:pt>
                <c:pt idx="9">
                  <c:v>21</c:v>
                </c:pt>
                <c:pt idx="10">
                  <c:v>19</c:v>
                </c:pt>
                <c:pt idx="11">
                  <c:v>6</c:v>
                </c:pt>
                <c:pt idx="12">
                  <c:v>6</c:v>
                </c:pt>
                <c:pt idx="1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63E-444F-968B-640C1FE307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35558528"/>
        <c:axId val="35560064"/>
        <c:axId val="0"/>
      </c:bar3DChart>
      <c:catAx>
        <c:axId val="35558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800" b="0" i="0" u="none" strike="noStrike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560064"/>
        <c:crosses val="autoZero"/>
        <c:auto val="1"/>
        <c:lblAlgn val="ctr"/>
        <c:lblOffset val="100"/>
        <c:noMultiLvlLbl val="0"/>
      </c:catAx>
      <c:valAx>
        <c:axId val="35560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558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 smtClean="0"/>
              <a:t>Rodzaje kolizji drogowych</a:t>
            </a:r>
            <a:endParaRPr lang="pl-PL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Arkusz1!$A$2:$A$16</c:f>
              <c:strCache>
                <c:ptCount val="15"/>
                <c:pt idx="0">
                  <c:v>Zderzenie pojazdów boczne</c:v>
                </c:pt>
                <c:pt idx="1">
                  <c:v>Zderzenie pojazdów tylne</c:v>
                </c:pt>
                <c:pt idx="2">
                  <c:v>Najechanie na pojazd unieruchomiony</c:v>
                </c:pt>
                <c:pt idx="3">
                  <c:v>Inne</c:v>
                </c:pt>
                <c:pt idx="4">
                  <c:v>Najechanie na zwierzę</c:v>
                </c:pt>
                <c:pt idx="5">
                  <c:v>Najechanie na dziurę, wybój, garb</c:v>
                </c:pt>
                <c:pt idx="6">
                  <c:v>Najechanie na słup, znak</c:v>
                </c:pt>
                <c:pt idx="7">
                  <c:v>Zderzenie pojazdów czołowe</c:v>
                </c:pt>
                <c:pt idx="8">
                  <c:v>Wywrócenie się pojazdu</c:v>
                </c:pt>
                <c:pt idx="9">
                  <c:v>Najechanie na barierę ochronną</c:v>
                </c:pt>
                <c:pt idx="10">
                  <c:v>Najechanie na pieszego</c:v>
                </c:pt>
                <c:pt idx="11">
                  <c:v>Najechanie na drzewo</c:v>
                </c:pt>
                <c:pt idx="12">
                  <c:v>Najechanie na zapore kolejową</c:v>
                </c:pt>
                <c:pt idx="13">
                  <c:v>Zdarzenie z pasażerem</c:v>
                </c:pt>
                <c:pt idx="14">
                  <c:v>Zdarzenie z osobą UWR</c:v>
                </c:pt>
              </c:strCache>
            </c:strRef>
          </c:cat>
          <c:val>
            <c:numRef>
              <c:f>Arkusz1!$B$2:$B$16</c:f>
              <c:numCache>
                <c:formatCode>0</c:formatCode>
                <c:ptCount val="15"/>
                <c:pt idx="0">
                  <c:v>10413</c:v>
                </c:pt>
                <c:pt idx="1">
                  <c:v>7887</c:v>
                </c:pt>
                <c:pt idx="2">
                  <c:v>4060</c:v>
                </c:pt>
                <c:pt idx="3">
                  <c:v>2513</c:v>
                </c:pt>
                <c:pt idx="4">
                  <c:v>1674</c:v>
                </c:pt>
                <c:pt idx="5">
                  <c:v>925</c:v>
                </c:pt>
                <c:pt idx="6">
                  <c:v>722</c:v>
                </c:pt>
                <c:pt idx="7">
                  <c:v>758</c:v>
                </c:pt>
                <c:pt idx="8">
                  <c:v>622</c:v>
                </c:pt>
                <c:pt idx="9">
                  <c:v>585</c:v>
                </c:pt>
                <c:pt idx="10">
                  <c:v>452</c:v>
                </c:pt>
                <c:pt idx="11">
                  <c:v>234</c:v>
                </c:pt>
                <c:pt idx="12">
                  <c:v>94</c:v>
                </c:pt>
                <c:pt idx="13">
                  <c:v>21</c:v>
                </c:pt>
                <c:pt idx="14">
                  <c:v>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9E0-4FE3-B854-AF26AC4CDCEE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Arkusz1!$A$2:$A$16</c:f>
              <c:strCache>
                <c:ptCount val="15"/>
                <c:pt idx="0">
                  <c:v>Zderzenie pojazdów boczne</c:v>
                </c:pt>
                <c:pt idx="1">
                  <c:v>Zderzenie pojazdów tylne</c:v>
                </c:pt>
                <c:pt idx="2">
                  <c:v>Najechanie na pojazd unieruchomiony</c:v>
                </c:pt>
                <c:pt idx="3">
                  <c:v>Inne</c:v>
                </c:pt>
                <c:pt idx="4">
                  <c:v>Najechanie na zwierzę</c:v>
                </c:pt>
                <c:pt idx="5">
                  <c:v>Najechanie na dziurę, wybój, garb</c:v>
                </c:pt>
                <c:pt idx="6">
                  <c:v>Najechanie na słup, znak</c:v>
                </c:pt>
                <c:pt idx="7">
                  <c:v>Zderzenie pojazdów czołowe</c:v>
                </c:pt>
                <c:pt idx="8">
                  <c:v>Wywrócenie się pojazdu</c:v>
                </c:pt>
                <c:pt idx="9">
                  <c:v>Najechanie na barierę ochronną</c:v>
                </c:pt>
                <c:pt idx="10">
                  <c:v>Najechanie na pieszego</c:v>
                </c:pt>
                <c:pt idx="11">
                  <c:v>Najechanie na drzewo</c:v>
                </c:pt>
                <c:pt idx="12">
                  <c:v>Najechanie na zapore kolejową</c:v>
                </c:pt>
                <c:pt idx="13">
                  <c:v>Zdarzenie z pasażerem</c:v>
                </c:pt>
                <c:pt idx="14">
                  <c:v>Zdarzenie z osobą UWR</c:v>
                </c:pt>
              </c:strCache>
            </c:strRef>
          </c:cat>
          <c:val>
            <c:numRef>
              <c:f>Arkusz1!$C$2:$C$16</c:f>
              <c:numCache>
                <c:formatCode>0</c:formatCode>
                <c:ptCount val="15"/>
                <c:pt idx="0">
                  <c:v>9779</c:v>
                </c:pt>
                <c:pt idx="1">
                  <c:v>7403</c:v>
                </c:pt>
                <c:pt idx="2">
                  <c:v>3762</c:v>
                </c:pt>
                <c:pt idx="3">
                  <c:v>2246</c:v>
                </c:pt>
                <c:pt idx="4">
                  <c:v>1707</c:v>
                </c:pt>
                <c:pt idx="5">
                  <c:v>1014</c:v>
                </c:pt>
                <c:pt idx="6">
                  <c:v>749</c:v>
                </c:pt>
                <c:pt idx="7">
                  <c:v>742</c:v>
                </c:pt>
                <c:pt idx="8">
                  <c:v>616</c:v>
                </c:pt>
                <c:pt idx="9">
                  <c:v>605</c:v>
                </c:pt>
                <c:pt idx="10">
                  <c:v>451</c:v>
                </c:pt>
                <c:pt idx="11">
                  <c:v>285</c:v>
                </c:pt>
                <c:pt idx="12">
                  <c:v>86</c:v>
                </c:pt>
                <c:pt idx="13">
                  <c:v>29</c:v>
                </c:pt>
                <c:pt idx="14">
                  <c:v>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7B7-4C75-A22A-04437E8AA4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35679616"/>
        <c:axId val="35685504"/>
        <c:axId val="0"/>
      </c:bar3DChart>
      <c:catAx>
        <c:axId val="35679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800" b="0" i="0" u="none" strike="noStrike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685504"/>
        <c:crosses val="autoZero"/>
        <c:auto val="1"/>
        <c:lblAlgn val="ctr"/>
        <c:lblOffset val="100"/>
        <c:noMultiLvlLbl val="0"/>
      </c:catAx>
      <c:valAx>
        <c:axId val="35685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679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b="1" i="0" baseline="0" dirty="0" smtClean="0">
                <a:effectLst/>
              </a:rPr>
              <a:t>Główne przyczyny </a:t>
            </a:r>
            <a:r>
              <a:rPr lang="pl-PL" sz="1800" b="1" i="0" u="sng" baseline="0" dirty="0" smtClean="0">
                <a:effectLst/>
              </a:rPr>
              <a:t>wypadków</a:t>
            </a:r>
            <a:r>
              <a:rPr lang="pl-PL" sz="1800" b="1" i="0" u="none" baseline="0" dirty="0" smtClean="0">
                <a:effectLst/>
              </a:rPr>
              <a:t> drogowych</a:t>
            </a:r>
          </a:p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b="1" i="0" baseline="0" dirty="0" smtClean="0">
                <a:effectLst/>
              </a:rPr>
              <a:t>zaistniałych</a:t>
            </a:r>
            <a:r>
              <a:rPr lang="pl-PL" sz="2200" b="1" i="0" baseline="0" dirty="0" smtClean="0">
                <a:effectLst/>
              </a:rPr>
              <a:t> </a:t>
            </a:r>
            <a:r>
              <a:rPr lang="pl-PL" sz="1800" b="1" i="0" baseline="0" dirty="0" smtClean="0">
                <a:effectLst/>
              </a:rPr>
              <a:t>z winy kierującego</a:t>
            </a:r>
            <a:endParaRPr lang="pl-PL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Arkusz1!$A$2:$A$11</c:f>
              <c:strCache>
                <c:ptCount val="10"/>
                <c:pt idx="0">
                  <c:v>Nieustąpienie pierwszeństwa przejazdu</c:v>
                </c:pt>
                <c:pt idx="1">
                  <c:v>Niedostosowanie prędkości do warunków ruchu</c:v>
                </c:pt>
                <c:pt idx="2">
                  <c:v>Niezachowanie bezp. odleg. między pojazdami</c:v>
                </c:pt>
                <c:pt idx="3">
                  <c:v>Nieustąpienie pierwszeństwa pieszemu na przejściu dla pieszych</c:v>
                </c:pt>
                <c:pt idx="4">
                  <c:v>Nieprawidłowe przejeżdżanie przejazdu dla rowerzystów</c:v>
                </c:pt>
                <c:pt idx="5">
                  <c:v>Nieprawidłowe wyprzedzanie</c:v>
                </c:pt>
                <c:pt idx="6">
                  <c:v>Nieprawidłowe wymijanie</c:v>
                </c:pt>
                <c:pt idx="7">
                  <c:v>Nieprawidłowe skręcanie</c:v>
                </c:pt>
                <c:pt idx="8">
                  <c:v>Nieustąpienie pierwszeństwa pieszemu w innych okolicznościach</c:v>
                </c:pt>
                <c:pt idx="9">
                  <c:v>Nieprawidłowe zmienianie pasa ruchu</c:v>
                </c:pt>
              </c:strCache>
            </c:strRef>
          </c:cat>
          <c:val>
            <c:numRef>
              <c:f>Arkusz1!$B$2:$B$11</c:f>
              <c:numCache>
                <c:formatCode>0</c:formatCode>
                <c:ptCount val="10"/>
                <c:pt idx="0">
                  <c:v>379</c:v>
                </c:pt>
                <c:pt idx="1">
                  <c:v>327</c:v>
                </c:pt>
                <c:pt idx="2">
                  <c:v>168</c:v>
                </c:pt>
                <c:pt idx="3">
                  <c:v>209</c:v>
                </c:pt>
                <c:pt idx="4">
                  <c:v>64</c:v>
                </c:pt>
                <c:pt idx="5">
                  <c:v>60</c:v>
                </c:pt>
                <c:pt idx="6">
                  <c:v>50</c:v>
                </c:pt>
                <c:pt idx="7">
                  <c:v>46</c:v>
                </c:pt>
                <c:pt idx="8">
                  <c:v>39</c:v>
                </c:pt>
                <c:pt idx="9">
                  <c:v>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9E0-4FE3-B854-AF26AC4CDCEE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Arkusz1!$A$2:$A$11</c:f>
              <c:strCache>
                <c:ptCount val="10"/>
                <c:pt idx="0">
                  <c:v>Nieustąpienie pierwszeństwa przejazdu</c:v>
                </c:pt>
                <c:pt idx="1">
                  <c:v>Niedostosowanie prędkości do warunków ruchu</c:v>
                </c:pt>
                <c:pt idx="2">
                  <c:v>Niezachowanie bezp. odleg. między pojazdami</c:v>
                </c:pt>
                <c:pt idx="3">
                  <c:v>Nieustąpienie pierwszeństwa pieszemu na przejściu dla pieszych</c:v>
                </c:pt>
                <c:pt idx="4">
                  <c:v>Nieprawidłowe przejeżdżanie przejazdu dla rowerzystów</c:v>
                </c:pt>
                <c:pt idx="5">
                  <c:v>Nieprawidłowe wyprzedzanie</c:v>
                </c:pt>
                <c:pt idx="6">
                  <c:v>Nieprawidłowe wymijanie</c:v>
                </c:pt>
                <c:pt idx="7">
                  <c:v>Nieprawidłowe skręcanie</c:v>
                </c:pt>
                <c:pt idx="8">
                  <c:v>Nieustąpienie pierwszeństwa pieszemu w innych okolicznościach</c:v>
                </c:pt>
                <c:pt idx="9">
                  <c:v>Nieprawidłowe zmienianie pasa ruchu</c:v>
                </c:pt>
              </c:strCache>
            </c:strRef>
          </c:cat>
          <c:val>
            <c:numRef>
              <c:f>Arkusz1!$C$2:$C$11</c:f>
              <c:numCache>
                <c:formatCode>0</c:formatCode>
                <c:ptCount val="10"/>
                <c:pt idx="0">
                  <c:v>365</c:v>
                </c:pt>
                <c:pt idx="1">
                  <c:v>347</c:v>
                </c:pt>
                <c:pt idx="2">
                  <c:v>179</c:v>
                </c:pt>
                <c:pt idx="3">
                  <c:v>171</c:v>
                </c:pt>
                <c:pt idx="4">
                  <c:v>59</c:v>
                </c:pt>
                <c:pt idx="5">
                  <c:v>57</c:v>
                </c:pt>
                <c:pt idx="6">
                  <c:v>47</c:v>
                </c:pt>
                <c:pt idx="7">
                  <c:v>40</c:v>
                </c:pt>
                <c:pt idx="8">
                  <c:v>37</c:v>
                </c:pt>
                <c:pt idx="9">
                  <c:v>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34E-4A62-9478-A234507D82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37630336"/>
        <c:axId val="37631872"/>
        <c:axId val="0"/>
      </c:bar3DChart>
      <c:catAx>
        <c:axId val="37630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2400000" spcFirstLastPara="1" vertOverflow="ellipsis" wrap="square" anchor="ctr" anchorCtr="1"/>
          <a:lstStyle/>
          <a:p>
            <a:pPr>
              <a:defRPr sz="800" b="0" i="0" u="none" strike="noStrike" kern="1200" cap="sm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7631872"/>
        <c:crosses val="autoZero"/>
        <c:auto val="1"/>
        <c:lblAlgn val="ctr"/>
        <c:lblOffset val="100"/>
        <c:noMultiLvlLbl val="0"/>
      </c:catAx>
      <c:valAx>
        <c:axId val="37631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7630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dirty="0" smtClean="0"/>
              <a:t>Główne przyczyny </a:t>
            </a:r>
            <a:r>
              <a:rPr lang="pl-PL" sz="1800" u="sng" dirty="0" smtClean="0"/>
              <a:t>kolizji</a:t>
            </a:r>
            <a:r>
              <a:rPr lang="pl-PL" sz="1800" u="none" dirty="0" smtClean="0"/>
              <a:t> drogowych</a:t>
            </a:r>
          </a:p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dirty="0" smtClean="0"/>
              <a:t>zaistniałych</a:t>
            </a:r>
            <a:r>
              <a:rPr lang="pl-PL" sz="1800" baseline="0" dirty="0" smtClean="0"/>
              <a:t> </a:t>
            </a:r>
            <a:r>
              <a:rPr lang="pl-PL" sz="1800" dirty="0" smtClean="0"/>
              <a:t>z winy kierującego</a:t>
            </a:r>
            <a:endParaRPr lang="pl-PL" sz="1800" dirty="0"/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Arkusz1!$A$2:$A$11</c:f>
              <c:strCache>
                <c:ptCount val="10"/>
                <c:pt idx="0">
                  <c:v>Niezachowanie bezp. odleg. między pojazdami</c:v>
                </c:pt>
                <c:pt idx="1">
                  <c:v>Nieustąpienie pierwszeństwa przejazdu</c:v>
                </c:pt>
                <c:pt idx="2">
                  <c:v>Nieprawidłowe cofanie</c:v>
                </c:pt>
                <c:pt idx="3">
                  <c:v>Niedostosowanie prędkości do warunków ruchu</c:v>
                </c:pt>
                <c:pt idx="4">
                  <c:v>Nieprawidłowe omijanie</c:v>
                </c:pt>
                <c:pt idx="5">
                  <c:v>Nieprawidłowe zmienianie pasa ruchu</c:v>
                </c:pt>
                <c:pt idx="6">
                  <c:v>Inne przyczyny</c:v>
                </c:pt>
                <c:pt idx="7">
                  <c:v>Nieprawidłowe skręcanie</c:v>
                </c:pt>
                <c:pt idx="8">
                  <c:v>Nieprawidłowe wymijanie</c:v>
                </c:pt>
                <c:pt idx="9">
                  <c:v>Nieprawidłowe wyprzedzanie</c:v>
                </c:pt>
              </c:strCache>
            </c:strRef>
          </c:cat>
          <c:val>
            <c:numRef>
              <c:f>Arkusz1!$B$2:$B$11</c:f>
              <c:numCache>
                <c:formatCode>0</c:formatCode>
                <c:ptCount val="10"/>
                <c:pt idx="0">
                  <c:v>6435</c:v>
                </c:pt>
                <c:pt idx="1">
                  <c:v>4808</c:v>
                </c:pt>
                <c:pt idx="2">
                  <c:v>3180</c:v>
                </c:pt>
                <c:pt idx="3">
                  <c:v>2824</c:v>
                </c:pt>
                <c:pt idx="4">
                  <c:v>2421</c:v>
                </c:pt>
                <c:pt idx="5">
                  <c:v>2205</c:v>
                </c:pt>
                <c:pt idx="6">
                  <c:v>1582</c:v>
                </c:pt>
                <c:pt idx="7">
                  <c:v>1220</c:v>
                </c:pt>
                <c:pt idx="8">
                  <c:v>654</c:v>
                </c:pt>
                <c:pt idx="9">
                  <c:v>568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9E0-4FE3-B854-AF26AC4CDCEE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Arkusz1!$A$2:$A$11</c:f>
              <c:strCache>
                <c:ptCount val="10"/>
                <c:pt idx="0">
                  <c:v>Niezachowanie bezp. odleg. między pojazdami</c:v>
                </c:pt>
                <c:pt idx="1">
                  <c:v>Nieustąpienie pierwszeństwa przejazdu</c:v>
                </c:pt>
                <c:pt idx="2">
                  <c:v>Nieprawidłowe cofanie</c:v>
                </c:pt>
                <c:pt idx="3">
                  <c:v>Niedostosowanie prędkości do warunków ruchu</c:v>
                </c:pt>
                <c:pt idx="4">
                  <c:v>Nieprawidłowe omijanie</c:v>
                </c:pt>
                <c:pt idx="5">
                  <c:v>Nieprawidłowe zmienianie pasa ruchu</c:v>
                </c:pt>
                <c:pt idx="6">
                  <c:v>Inne przyczyny</c:v>
                </c:pt>
                <c:pt idx="7">
                  <c:v>Nieprawidłowe skręcanie</c:v>
                </c:pt>
                <c:pt idx="8">
                  <c:v>Nieprawidłowe wymijanie</c:v>
                </c:pt>
                <c:pt idx="9">
                  <c:v>Nieprawidłowe wyprzedzanie</c:v>
                </c:pt>
              </c:strCache>
            </c:strRef>
          </c:cat>
          <c:val>
            <c:numRef>
              <c:f>Arkusz1!$C$2:$C$11</c:f>
              <c:numCache>
                <c:formatCode>0</c:formatCode>
                <c:ptCount val="10"/>
                <c:pt idx="0">
                  <c:v>6031</c:v>
                </c:pt>
                <c:pt idx="1">
                  <c:v>4442</c:v>
                </c:pt>
                <c:pt idx="2">
                  <c:v>3022</c:v>
                </c:pt>
                <c:pt idx="3">
                  <c:v>2846</c:v>
                </c:pt>
                <c:pt idx="4">
                  <c:v>2103</c:v>
                </c:pt>
                <c:pt idx="5">
                  <c:v>1928</c:v>
                </c:pt>
                <c:pt idx="6">
                  <c:v>1447</c:v>
                </c:pt>
                <c:pt idx="7">
                  <c:v>1144</c:v>
                </c:pt>
                <c:pt idx="8">
                  <c:v>673</c:v>
                </c:pt>
                <c:pt idx="9">
                  <c:v>483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34E-4A62-9478-A234507D82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38995840"/>
        <c:axId val="38997376"/>
        <c:axId val="0"/>
      </c:bar3DChart>
      <c:catAx>
        <c:axId val="38995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2280000" spcFirstLastPara="1" vertOverflow="ellipsis" wrap="square" anchor="ctr" anchorCtr="1"/>
          <a:lstStyle/>
          <a:p>
            <a:pPr>
              <a:defRPr sz="800" b="0" i="0" u="none" strike="noStrike" kern="1200" cap="sm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8997376"/>
        <c:crosses val="autoZero"/>
        <c:auto val="1"/>
        <c:lblAlgn val="ctr"/>
        <c:lblOffset val="100"/>
        <c:noMultiLvlLbl val="0"/>
      </c:catAx>
      <c:valAx>
        <c:axId val="38997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8995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200" b="1" i="0" u="none" strike="noStrike" baseline="0" dirty="0" smtClean="0">
                <a:effectLst/>
              </a:rPr>
              <a:t>Wiek sprawców </a:t>
            </a:r>
            <a:r>
              <a:rPr lang="pl-PL" sz="2200" b="1" i="0" u="sng" strike="noStrike" baseline="0" dirty="0" smtClean="0">
                <a:effectLst/>
              </a:rPr>
              <a:t>wypadków</a:t>
            </a:r>
            <a:r>
              <a:rPr lang="pl-PL" sz="2200" b="1" i="0" u="none" strike="noStrike" baseline="0" dirty="0" smtClean="0">
                <a:effectLst/>
              </a:rPr>
              <a:t>, kierujących pojazdami</a:t>
            </a:r>
            <a:r>
              <a:rPr lang="pl-PL" sz="2200" b="1" i="0" u="none" strike="noStrike" baseline="0" dirty="0" smtClean="0"/>
              <a:t> 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Arkusz1!$A$2:$A$81</c:f>
              <c:numCache>
                <c:formatCode>0</c:formatCode>
                <c:ptCount val="80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11</c:v>
                </c:pt>
                <c:pt idx="4">
                  <c:v>12</c:v>
                </c:pt>
                <c:pt idx="5">
                  <c:v>13</c:v>
                </c:pt>
                <c:pt idx="6">
                  <c:v>14</c:v>
                </c:pt>
                <c:pt idx="7">
                  <c:v>15</c:v>
                </c:pt>
                <c:pt idx="8">
                  <c:v>16</c:v>
                </c:pt>
                <c:pt idx="9">
                  <c:v>17</c:v>
                </c:pt>
                <c:pt idx="10">
                  <c:v>18</c:v>
                </c:pt>
                <c:pt idx="11">
                  <c:v>19</c:v>
                </c:pt>
                <c:pt idx="12">
                  <c:v>20</c:v>
                </c:pt>
                <c:pt idx="13">
                  <c:v>21</c:v>
                </c:pt>
                <c:pt idx="14">
                  <c:v>22</c:v>
                </c:pt>
                <c:pt idx="15">
                  <c:v>23</c:v>
                </c:pt>
                <c:pt idx="16">
                  <c:v>24</c:v>
                </c:pt>
                <c:pt idx="17">
                  <c:v>25</c:v>
                </c:pt>
                <c:pt idx="18">
                  <c:v>26</c:v>
                </c:pt>
                <c:pt idx="19">
                  <c:v>27</c:v>
                </c:pt>
                <c:pt idx="20">
                  <c:v>28</c:v>
                </c:pt>
                <c:pt idx="21">
                  <c:v>29</c:v>
                </c:pt>
                <c:pt idx="22">
                  <c:v>30</c:v>
                </c:pt>
                <c:pt idx="23">
                  <c:v>31</c:v>
                </c:pt>
                <c:pt idx="24">
                  <c:v>32</c:v>
                </c:pt>
                <c:pt idx="25">
                  <c:v>33</c:v>
                </c:pt>
                <c:pt idx="26">
                  <c:v>34</c:v>
                </c:pt>
                <c:pt idx="27">
                  <c:v>35</c:v>
                </c:pt>
                <c:pt idx="28">
                  <c:v>36</c:v>
                </c:pt>
                <c:pt idx="29">
                  <c:v>37</c:v>
                </c:pt>
                <c:pt idx="30">
                  <c:v>38</c:v>
                </c:pt>
                <c:pt idx="31">
                  <c:v>39</c:v>
                </c:pt>
                <c:pt idx="32">
                  <c:v>40</c:v>
                </c:pt>
                <c:pt idx="33">
                  <c:v>41</c:v>
                </c:pt>
                <c:pt idx="34">
                  <c:v>42</c:v>
                </c:pt>
                <c:pt idx="35">
                  <c:v>43</c:v>
                </c:pt>
                <c:pt idx="36">
                  <c:v>44</c:v>
                </c:pt>
                <c:pt idx="37">
                  <c:v>45</c:v>
                </c:pt>
                <c:pt idx="38">
                  <c:v>46</c:v>
                </c:pt>
                <c:pt idx="39">
                  <c:v>47</c:v>
                </c:pt>
                <c:pt idx="40">
                  <c:v>48</c:v>
                </c:pt>
                <c:pt idx="41">
                  <c:v>49</c:v>
                </c:pt>
                <c:pt idx="42">
                  <c:v>50</c:v>
                </c:pt>
                <c:pt idx="43">
                  <c:v>51</c:v>
                </c:pt>
                <c:pt idx="44">
                  <c:v>52</c:v>
                </c:pt>
                <c:pt idx="45">
                  <c:v>53</c:v>
                </c:pt>
                <c:pt idx="46">
                  <c:v>54</c:v>
                </c:pt>
                <c:pt idx="47">
                  <c:v>55</c:v>
                </c:pt>
                <c:pt idx="48">
                  <c:v>56</c:v>
                </c:pt>
                <c:pt idx="49">
                  <c:v>57</c:v>
                </c:pt>
                <c:pt idx="50">
                  <c:v>58</c:v>
                </c:pt>
                <c:pt idx="51">
                  <c:v>59</c:v>
                </c:pt>
                <c:pt idx="52">
                  <c:v>60</c:v>
                </c:pt>
                <c:pt idx="53">
                  <c:v>61</c:v>
                </c:pt>
                <c:pt idx="54">
                  <c:v>62</c:v>
                </c:pt>
                <c:pt idx="55">
                  <c:v>63</c:v>
                </c:pt>
                <c:pt idx="56">
                  <c:v>64</c:v>
                </c:pt>
                <c:pt idx="57">
                  <c:v>65</c:v>
                </c:pt>
                <c:pt idx="58">
                  <c:v>66</c:v>
                </c:pt>
                <c:pt idx="59">
                  <c:v>67</c:v>
                </c:pt>
                <c:pt idx="60">
                  <c:v>68</c:v>
                </c:pt>
                <c:pt idx="61">
                  <c:v>69</c:v>
                </c:pt>
                <c:pt idx="62">
                  <c:v>70</c:v>
                </c:pt>
                <c:pt idx="63">
                  <c:v>71</c:v>
                </c:pt>
                <c:pt idx="64">
                  <c:v>72</c:v>
                </c:pt>
                <c:pt idx="65">
                  <c:v>73</c:v>
                </c:pt>
                <c:pt idx="66">
                  <c:v>74</c:v>
                </c:pt>
                <c:pt idx="67">
                  <c:v>75</c:v>
                </c:pt>
                <c:pt idx="68">
                  <c:v>76</c:v>
                </c:pt>
                <c:pt idx="69">
                  <c:v>77</c:v>
                </c:pt>
                <c:pt idx="70">
                  <c:v>78</c:v>
                </c:pt>
                <c:pt idx="71">
                  <c:v>79</c:v>
                </c:pt>
                <c:pt idx="72">
                  <c:v>80</c:v>
                </c:pt>
                <c:pt idx="73">
                  <c:v>81</c:v>
                </c:pt>
                <c:pt idx="74">
                  <c:v>82</c:v>
                </c:pt>
                <c:pt idx="75">
                  <c:v>83</c:v>
                </c:pt>
                <c:pt idx="76">
                  <c:v>85</c:v>
                </c:pt>
                <c:pt idx="77">
                  <c:v>86</c:v>
                </c:pt>
                <c:pt idx="78">
                  <c:v>89</c:v>
                </c:pt>
                <c:pt idx="79">
                  <c:v>90</c:v>
                </c:pt>
              </c:numCache>
            </c:numRef>
          </c:cat>
          <c:val>
            <c:numRef>
              <c:f>Arkusz1!$B$2:$B$81</c:f>
              <c:numCache>
                <c:formatCode>0</c:formatCode>
                <c:ptCount val="80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6</c:v>
                </c:pt>
                <c:pt idx="8">
                  <c:v>5</c:v>
                </c:pt>
                <c:pt idx="9">
                  <c:v>8</c:v>
                </c:pt>
                <c:pt idx="10">
                  <c:v>31</c:v>
                </c:pt>
                <c:pt idx="11">
                  <c:v>33</c:v>
                </c:pt>
                <c:pt idx="12">
                  <c:v>30</c:v>
                </c:pt>
                <c:pt idx="13">
                  <c:v>30</c:v>
                </c:pt>
                <c:pt idx="14">
                  <c:v>35</c:v>
                </c:pt>
                <c:pt idx="15">
                  <c:v>42</c:v>
                </c:pt>
                <c:pt idx="16">
                  <c:v>26</c:v>
                </c:pt>
                <c:pt idx="17">
                  <c:v>24</c:v>
                </c:pt>
                <c:pt idx="18">
                  <c:v>30</c:v>
                </c:pt>
                <c:pt idx="19">
                  <c:v>32</c:v>
                </c:pt>
                <c:pt idx="20">
                  <c:v>37</c:v>
                </c:pt>
                <c:pt idx="21">
                  <c:v>32</c:v>
                </c:pt>
                <c:pt idx="22">
                  <c:v>43</c:v>
                </c:pt>
                <c:pt idx="23">
                  <c:v>26</c:v>
                </c:pt>
                <c:pt idx="24">
                  <c:v>35</c:v>
                </c:pt>
                <c:pt idx="25">
                  <c:v>23</c:v>
                </c:pt>
                <c:pt idx="26">
                  <c:v>34</c:v>
                </c:pt>
                <c:pt idx="27">
                  <c:v>29</c:v>
                </c:pt>
                <c:pt idx="28">
                  <c:v>29</c:v>
                </c:pt>
                <c:pt idx="29">
                  <c:v>34</c:v>
                </c:pt>
                <c:pt idx="30">
                  <c:v>24</c:v>
                </c:pt>
                <c:pt idx="31">
                  <c:v>33</c:v>
                </c:pt>
                <c:pt idx="32">
                  <c:v>30</c:v>
                </c:pt>
                <c:pt idx="33">
                  <c:v>31</c:v>
                </c:pt>
                <c:pt idx="34">
                  <c:v>33</c:v>
                </c:pt>
                <c:pt idx="35">
                  <c:v>33</c:v>
                </c:pt>
                <c:pt idx="36">
                  <c:v>29</c:v>
                </c:pt>
                <c:pt idx="37">
                  <c:v>22</c:v>
                </c:pt>
                <c:pt idx="38">
                  <c:v>39</c:v>
                </c:pt>
                <c:pt idx="39">
                  <c:v>32</c:v>
                </c:pt>
                <c:pt idx="40">
                  <c:v>23</c:v>
                </c:pt>
                <c:pt idx="41">
                  <c:v>27</c:v>
                </c:pt>
                <c:pt idx="42">
                  <c:v>20</c:v>
                </c:pt>
                <c:pt idx="43">
                  <c:v>21</c:v>
                </c:pt>
                <c:pt idx="44">
                  <c:v>14</c:v>
                </c:pt>
                <c:pt idx="45">
                  <c:v>14</c:v>
                </c:pt>
                <c:pt idx="46">
                  <c:v>24</c:v>
                </c:pt>
                <c:pt idx="47">
                  <c:v>15</c:v>
                </c:pt>
                <c:pt idx="48">
                  <c:v>24</c:v>
                </c:pt>
                <c:pt idx="49">
                  <c:v>13</c:v>
                </c:pt>
                <c:pt idx="50">
                  <c:v>19</c:v>
                </c:pt>
                <c:pt idx="51">
                  <c:v>12</c:v>
                </c:pt>
                <c:pt idx="52">
                  <c:v>10</c:v>
                </c:pt>
                <c:pt idx="53">
                  <c:v>12</c:v>
                </c:pt>
                <c:pt idx="54">
                  <c:v>15</c:v>
                </c:pt>
                <c:pt idx="55">
                  <c:v>20</c:v>
                </c:pt>
                <c:pt idx="56">
                  <c:v>24</c:v>
                </c:pt>
                <c:pt idx="57">
                  <c:v>15</c:v>
                </c:pt>
                <c:pt idx="58">
                  <c:v>16</c:v>
                </c:pt>
                <c:pt idx="59">
                  <c:v>10</c:v>
                </c:pt>
                <c:pt idx="60">
                  <c:v>17</c:v>
                </c:pt>
                <c:pt idx="61">
                  <c:v>15</c:v>
                </c:pt>
                <c:pt idx="62">
                  <c:v>8</c:v>
                </c:pt>
                <c:pt idx="63">
                  <c:v>16</c:v>
                </c:pt>
                <c:pt idx="64">
                  <c:v>11</c:v>
                </c:pt>
                <c:pt idx="65">
                  <c:v>11</c:v>
                </c:pt>
                <c:pt idx="66">
                  <c:v>10</c:v>
                </c:pt>
                <c:pt idx="67">
                  <c:v>9</c:v>
                </c:pt>
                <c:pt idx="68">
                  <c:v>9</c:v>
                </c:pt>
                <c:pt idx="69">
                  <c:v>10</c:v>
                </c:pt>
                <c:pt idx="70">
                  <c:v>6</c:v>
                </c:pt>
                <c:pt idx="71">
                  <c:v>2</c:v>
                </c:pt>
                <c:pt idx="72">
                  <c:v>4</c:v>
                </c:pt>
                <c:pt idx="73">
                  <c:v>3</c:v>
                </c:pt>
                <c:pt idx="74">
                  <c:v>2</c:v>
                </c:pt>
                <c:pt idx="75">
                  <c:v>3</c:v>
                </c:pt>
                <c:pt idx="76">
                  <c:v>5</c:v>
                </c:pt>
                <c:pt idx="77">
                  <c:v>3</c:v>
                </c:pt>
                <c:pt idx="78">
                  <c:v>1</c:v>
                </c:pt>
                <c:pt idx="79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5B-48D1-A224-28C7542F32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39627008"/>
        <c:axId val="39641088"/>
        <c:axId val="0"/>
      </c:bar3DChart>
      <c:catAx>
        <c:axId val="39627008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9641088"/>
        <c:crosses val="autoZero"/>
        <c:auto val="1"/>
        <c:lblAlgn val="ctr"/>
        <c:lblOffset val="100"/>
        <c:noMultiLvlLbl val="0"/>
      </c:catAx>
      <c:valAx>
        <c:axId val="3964108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39627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017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37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819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0732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063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25733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8528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0365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675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907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25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058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78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146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646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86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010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309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854854" y="923948"/>
            <a:ext cx="7434293" cy="2297050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 Narrow" pitchFamily="34" charset="0"/>
              </a:rPr>
              <a:t>STAN BEZPIECZEŃSTWA</a:t>
            </a:r>
            <a:br>
              <a:rPr lang="pl-PL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 Narrow" pitchFamily="34" charset="0"/>
              </a:rPr>
            </a:br>
            <a:r>
              <a:rPr lang="pl-PL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 Narrow" pitchFamily="34" charset="0"/>
              </a:rPr>
              <a:t>NA DOLNOŚLĄSKICH DROGACH</a:t>
            </a:r>
            <a:br>
              <a:rPr lang="pl-PL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 Narrow" pitchFamily="34" charset="0"/>
              </a:rPr>
            </a:br>
            <a:r>
              <a:rPr lang="pl-PL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 Narrow" pitchFamily="34" charset="0"/>
              </a:rPr>
              <a:t>w </a:t>
            </a:r>
            <a:r>
              <a:rPr lang="pl-PL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 Narrow" pitchFamily="34" charset="0"/>
              </a:rPr>
              <a:t>OKRESIE 11 miesięcy</a:t>
            </a:r>
            <a:br>
              <a:rPr lang="pl-PL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 Narrow" pitchFamily="34" charset="0"/>
              </a:rPr>
            </a:br>
            <a:r>
              <a:rPr lang="pl-PL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 Narrow" pitchFamily="34" charset="0"/>
              </a:rPr>
              <a:t>2017 </a:t>
            </a:r>
            <a:r>
              <a:rPr lang="pl-PL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 Narrow" pitchFamily="34" charset="0"/>
              </a:rPr>
              <a:t>- </a:t>
            </a:r>
            <a:r>
              <a:rPr lang="pl-PL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 Narrow" pitchFamily="34" charset="0"/>
              </a:rPr>
              <a:t>2023*</a:t>
            </a:r>
            <a:endParaRPr lang="pl-PL" dirty="0"/>
          </a:p>
        </p:txBody>
      </p:sp>
      <p:sp>
        <p:nvSpPr>
          <p:cNvPr id="4" name="Podtytuł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1569056" y="3727110"/>
            <a:ext cx="600588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1400" b="1" dirty="0">
                <a:solidFill>
                  <a:schemeClr val="bg1"/>
                </a:solidFill>
              </a:rPr>
              <a:t> * Dane na </a:t>
            </a:r>
            <a:r>
              <a:rPr lang="pl-PL" sz="1400" b="1" dirty="0" smtClean="0">
                <a:solidFill>
                  <a:schemeClr val="bg1"/>
                </a:solidFill>
              </a:rPr>
              <a:t>podstawie </a:t>
            </a:r>
            <a:r>
              <a:rPr lang="pl-PL" sz="1400" b="1" dirty="0">
                <a:solidFill>
                  <a:schemeClr val="bg1"/>
                </a:solidFill>
              </a:rPr>
              <a:t>SEWiK, aktualność na dzień </a:t>
            </a:r>
            <a:r>
              <a:rPr lang="pl-PL" sz="1400" b="1" dirty="0" smtClean="0">
                <a:solidFill>
                  <a:schemeClr val="bg1"/>
                </a:solidFill>
              </a:rPr>
              <a:t>5 grudnia 2023 </a:t>
            </a:r>
            <a:r>
              <a:rPr lang="pl-PL" sz="1400" b="1" dirty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0" y="5934670"/>
            <a:ext cx="18966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900" dirty="0" smtClean="0">
                <a:solidFill>
                  <a:schemeClr val="bg1"/>
                </a:solidFill>
              </a:rPr>
              <a:t>Zastępca Naczelnika</a:t>
            </a:r>
            <a:endParaRPr lang="pl-PL" sz="900" dirty="0" smtClean="0">
              <a:solidFill>
                <a:schemeClr val="bg1"/>
              </a:solidFill>
            </a:endParaRPr>
          </a:p>
          <a:p>
            <a:r>
              <a:rPr lang="pl-PL" sz="900" dirty="0" smtClean="0">
                <a:solidFill>
                  <a:schemeClr val="bg1"/>
                </a:solidFill>
              </a:rPr>
              <a:t>Wydziału </a:t>
            </a:r>
            <a:r>
              <a:rPr lang="pl-PL" sz="900" dirty="0" smtClean="0">
                <a:solidFill>
                  <a:schemeClr val="bg1"/>
                </a:solidFill>
              </a:rPr>
              <a:t>Ruchu Drogowego</a:t>
            </a:r>
          </a:p>
          <a:p>
            <a:r>
              <a:rPr lang="pl-PL" sz="900" dirty="0" smtClean="0">
                <a:solidFill>
                  <a:schemeClr val="bg1"/>
                </a:solidFill>
              </a:rPr>
              <a:t>Komendy Wojewódzkiej Policji</a:t>
            </a:r>
          </a:p>
          <a:p>
            <a:r>
              <a:rPr lang="pl-PL" sz="900" dirty="0">
                <a:solidFill>
                  <a:schemeClr val="bg1"/>
                </a:solidFill>
              </a:rPr>
              <a:t>w</a:t>
            </a:r>
            <a:r>
              <a:rPr lang="pl-PL" sz="900" dirty="0" smtClean="0">
                <a:solidFill>
                  <a:schemeClr val="bg1"/>
                </a:solidFill>
              </a:rPr>
              <a:t>e Wrocławiu</a:t>
            </a:r>
          </a:p>
          <a:p>
            <a:r>
              <a:rPr lang="pl-PL" sz="900" b="1" dirty="0" smtClean="0">
                <a:solidFill>
                  <a:schemeClr val="bg1"/>
                </a:solidFill>
              </a:rPr>
              <a:t>podinsp. </a:t>
            </a:r>
            <a:r>
              <a:rPr lang="pl-PL" sz="900" b="1" dirty="0" smtClean="0">
                <a:solidFill>
                  <a:schemeClr val="bg1"/>
                </a:solidFill>
              </a:rPr>
              <a:t>Piotr Wiśniewski</a:t>
            </a:r>
            <a:endParaRPr lang="pl-PL" sz="900" b="1" dirty="0" smtClean="0">
              <a:solidFill>
                <a:schemeClr val="bg1"/>
              </a:solidFill>
            </a:endParaRPr>
          </a:p>
          <a:p>
            <a:endParaRPr lang="pl-PL" sz="900" dirty="0">
              <a:solidFill>
                <a:schemeClr val="bg1"/>
              </a:solidFill>
            </a:endParaRPr>
          </a:p>
        </p:txBody>
      </p:sp>
      <p:pic>
        <p:nvPicPr>
          <p:cNvPr id="5" name="Picture 3" descr="erka przeźroczyst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81352" y="4951563"/>
            <a:ext cx="981296" cy="614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63646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3"/>
          <p:cNvSpPr/>
          <p:nvPr/>
        </p:nvSpPr>
        <p:spPr>
          <a:xfrm>
            <a:off x="7572332" y="6550139"/>
            <a:ext cx="1571668" cy="30786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5000" rIns="90000" bIns="4500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Wydział Ruchu Drogowego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KWP we Wrocławiu</a:t>
            </a:r>
            <a:endParaRPr lang="pl-PL" sz="600" b="1" dirty="0">
              <a:latin typeface="Arial Black" pitchFamily="34"/>
              <a:ea typeface="Microsoft YaHei" pitchFamily="2"/>
              <a:cs typeface="Mangal" pitchFamily="2"/>
            </a:endParaRPr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3311537061"/>
              </p:ext>
            </p:extLst>
          </p:nvPr>
        </p:nvGraphicFramePr>
        <p:xfrm>
          <a:off x="0" y="256373"/>
          <a:ext cx="9144000" cy="6293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976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3"/>
          <p:cNvSpPr/>
          <p:nvPr/>
        </p:nvSpPr>
        <p:spPr>
          <a:xfrm>
            <a:off x="7572332" y="6550139"/>
            <a:ext cx="1571668" cy="30786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5000" rIns="90000" bIns="4500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Wydział Ruchu Drogowego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KWP we Wrocławiu</a:t>
            </a:r>
            <a:endParaRPr lang="pl-PL" sz="600" b="1" dirty="0">
              <a:latin typeface="Arial Black" pitchFamily="34"/>
              <a:ea typeface="Microsoft YaHei" pitchFamily="2"/>
              <a:cs typeface="Mangal" pitchFamily="2"/>
            </a:endParaRPr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3651615526"/>
              </p:ext>
            </p:extLst>
          </p:nvPr>
        </p:nvGraphicFramePr>
        <p:xfrm>
          <a:off x="0" y="256373"/>
          <a:ext cx="9144000" cy="6293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1559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8"/>
          <p:cNvSpPr txBox="1">
            <a:spLocks noChangeArrowheads="1"/>
          </p:cNvSpPr>
          <p:nvPr/>
        </p:nvSpPr>
        <p:spPr bwMode="auto">
          <a:xfrm>
            <a:off x="0" y="2965391"/>
            <a:ext cx="914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1200" dirty="0">
                <a:solidFill>
                  <a:schemeClr val="bg1">
                    <a:lumMod val="75000"/>
                  </a:schemeClr>
                </a:solidFill>
              </a:rPr>
              <a:t>W porównaniu do </a:t>
            </a:r>
            <a:r>
              <a:rPr lang="pl-PL" sz="1200" dirty="0" smtClean="0">
                <a:solidFill>
                  <a:schemeClr val="bg1">
                    <a:lumMod val="75000"/>
                  </a:schemeClr>
                </a:solidFill>
              </a:rPr>
              <a:t>roku 2022, liczba </a:t>
            </a:r>
            <a:r>
              <a:rPr lang="pl-PL" sz="1200" dirty="0">
                <a:solidFill>
                  <a:schemeClr val="bg1">
                    <a:lumMod val="75000"/>
                  </a:schemeClr>
                </a:solidFill>
              </a:rPr>
              <a:t>wypadków </a:t>
            </a:r>
            <a:r>
              <a:rPr lang="pl-PL" sz="1200" dirty="0" smtClean="0">
                <a:solidFill>
                  <a:schemeClr val="bg1">
                    <a:lumMod val="75000"/>
                  </a:schemeClr>
                </a:solidFill>
              </a:rPr>
              <a:t>z udziałem pieszych zmalała </a:t>
            </a:r>
            <a:r>
              <a:rPr lang="pl-PL" sz="1200" dirty="0">
                <a:solidFill>
                  <a:schemeClr val="bg1">
                    <a:lumMod val="75000"/>
                  </a:schemeClr>
                </a:solidFill>
              </a:rPr>
              <a:t>o </a:t>
            </a:r>
            <a:r>
              <a:rPr lang="pl-PL" sz="1200" dirty="0" smtClean="0">
                <a:solidFill>
                  <a:schemeClr val="bg1">
                    <a:lumMod val="75000"/>
                  </a:schemeClr>
                </a:solidFill>
              </a:rPr>
              <a:t>11.3 % </a:t>
            </a:r>
            <a:r>
              <a:rPr lang="pl-PL" sz="1200" b="1" dirty="0" smtClean="0">
                <a:solidFill>
                  <a:srgbClr val="00B050"/>
                </a:solidFill>
              </a:rPr>
              <a:t>(48 wypadków mniej)</a:t>
            </a:r>
            <a:endParaRPr lang="pl-PL" sz="1200" b="1" dirty="0">
              <a:solidFill>
                <a:srgbClr val="00B050"/>
              </a:solidFill>
            </a:endParaRPr>
          </a:p>
        </p:txBody>
      </p:sp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3848455203"/>
              </p:ext>
            </p:extLst>
          </p:nvPr>
        </p:nvGraphicFramePr>
        <p:xfrm>
          <a:off x="0" y="0"/>
          <a:ext cx="9143999" cy="2965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Prostokąt 3"/>
          <p:cNvSpPr/>
          <p:nvPr/>
        </p:nvSpPr>
        <p:spPr>
          <a:xfrm>
            <a:off x="7572332" y="6550139"/>
            <a:ext cx="1571668" cy="30786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5000" rIns="90000" bIns="4500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Wydział Ruchu Drogowego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KWP we Wrocławiu</a:t>
            </a:r>
            <a:endParaRPr lang="pl-PL" sz="600" b="1" dirty="0">
              <a:latin typeface="Arial Black" pitchFamily="34"/>
              <a:ea typeface="Microsoft YaHei" pitchFamily="2"/>
              <a:cs typeface="Mangal" pitchFamily="2"/>
            </a:endParaRPr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1157423178"/>
              </p:ext>
            </p:extLst>
          </p:nvPr>
        </p:nvGraphicFramePr>
        <p:xfrm>
          <a:off x="-1" y="3145378"/>
          <a:ext cx="9143999" cy="2973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pole tekstowe 8"/>
          <p:cNvSpPr txBox="1">
            <a:spLocks noChangeArrowheads="1"/>
          </p:cNvSpPr>
          <p:nvPr/>
        </p:nvSpPr>
        <p:spPr bwMode="auto">
          <a:xfrm>
            <a:off x="0" y="6069281"/>
            <a:ext cx="914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1200" dirty="0">
                <a:solidFill>
                  <a:schemeClr val="bg1">
                    <a:lumMod val="75000"/>
                  </a:schemeClr>
                </a:solidFill>
              </a:rPr>
              <a:t>W porównaniu do </a:t>
            </a:r>
            <a:r>
              <a:rPr lang="pl-PL" sz="1200" dirty="0" smtClean="0">
                <a:solidFill>
                  <a:schemeClr val="bg1">
                    <a:lumMod val="75000"/>
                  </a:schemeClr>
                </a:solidFill>
              </a:rPr>
              <a:t>roku 2022, liczba tego typu wypadków zmalała o 15.0 % </a:t>
            </a:r>
            <a:r>
              <a:rPr lang="pl-PL" sz="1200" b="1" dirty="0" smtClean="0">
                <a:solidFill>
                  <a:srgbClr val="00B050"/>
                </a:solidFill>
              </a:rPr>
              <a:t>(34 wypadki mniej)</a:t>
            </a:r>
            <a:endParaRPr lang="pl-PL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845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  <p:bldGraphic spid="7" grpId="0">
        <p:bldAsOne/>
      </p:bldGraphic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8"/>
          <p:cNvSpPr txBox="1">
            <a:spLocks noChangeArrowheads="1"/>
          </p:cNvSpPr>
          <p:nvPr/>
        </p:nvSpPr>
        <p:spPr bwMode="auto">
          <a:xfrm>
            <a:off x="0" y="2965391"/>
            <a:ext cx="914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1200" dirty="0">
                <a:solidFill>
                  <a:schemeClr val="bg1">
                    <a:lumMod val="75000"/>
                  </a:schemeClr>
                </a:solidFill>
              </a:rPr>
              <a:t>W porównaniu do </a:t>
            </a:r>
            <a:r>
              <a:rPr lang="pl-PL" sz="1200" dirty="0" smtClean="0">
                <a:solidFill>
                  <a:schemeClr val="bg1">
                    <a:lumMod val="75000"/>
                  </a:schemeClr>
                </a:solidFill>
              </a:rPr>
              <a:t>roku 2022, liczba śmiertelnych ofiar zmalała o 6.9</a:t>
            </a:r>
            <a:r>
              <a:rPr lang="pl-PL" sz="1200" dirty="0" smtClean="0">
                <a:solidFill>
                  <a:schemeClr val="bg1"/>
                </a:solidFill>
              </a:rPr>
              <a:t>% </a:t>
            </a:r>
            <a:r>
              <a:rPr lang="pl-PL" sz="1200" b="1" dirty="0" smtClean="0">
                <a:solidFill>
                  <a:srgbClr val="00B050"/>
                </a:solidFill>
              </a:rPr>
              <a:t>(2 zabitych mniej)</a:t>
            </a:r>
            <a:endParaRPr lang="pl-PL" sz="1200" b="1" dirty="0">
              <a:solidFill>
                <a:srgbClr val="00B050"/>
              </a:solidFill>
            </a:endParaRPr>
          </a:p>
        </p:txBody>
      </p:sp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1805070217"/>
              </p:ext>
            </p:extLst>
          </p:nvPr>
        </p:nvGraphicFramePr>
        <p:xfrm>
          <a:off x="0" y="0"/>
          <a:ext cx="9143999" cy="2965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Prostokąt 3"/>
          <p:cNvSpPr/>
          <p:nvPr/>
        </p:nvSpPr>
        <p:spPr>
          <a:xfrm>
            <a:off x="7572332" y="6550139"/>
            <a:ext cx="1571668" cy="30786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5000" rIns="90000" bIns="4500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Wydział Ruchu Drogowego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KWP we Wrocławiu</a:t>
            </a:r>
            <a:endParaRPr lang="pl-PL" sz="600" b="1" dirty="0">
              <a:latin typeface="Arial Black" pitchFamily="34"/>
              <a:ea typeface="Microsoft YaHei" pitchFamily="2"/>
              <a:cs typeface="Mangal" pitchFamily="2"/>
            </a:endParaRPr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4069430028"/>
              </p:ext>
            </p:extLst>
          </p:nvPr>
        </p:nvGraphicFramePr>
        <p:xfrm>
          <a:off x="-1" y="3145378"/>
          <a:ext cx="9143999" cy="2973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pole tekstowe 8"/>
          <p:cNvSpPr txBox="1">
            <a:spLocks noChangeArrowheads="1"/>
          </p:cNvSpPr>
          <p:nvPr/>
        </p:nvSpPr>
        <p:spPr bwMode="auto">
          <a:xfrm>
            <a:off x="0" y="6069281"/>
            <a:ext cx="914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1200" dirty="0">
                <a:solidFill>
                  <a:schemeClr val="bg1">
                    <a:lumMod val="75000"/>
                  </a:schemeClr>
                </a:solidFill>
              </a:rPr>
              <a:t>W porównaniu do </a:t>
            </a:r>
            <a:r>
              <a:rPr lang="pl-PL" sz="1200" dirty="0" smtClean="0">
                <a:solidFill>
                  <a:schemeClr val="bg1">
                    <a:lumMod val="75000"/>
                  </a:schemeClr>
                </a:solidFill>
              </a:rPr>
              <a:t>roku 2022, liczba śmiertelnych ofiar zmalała </a:t>
            </a:r>
            <a:r>
              <a:rPr lang="pl-PL" sz="1200" dirty="0">
                <a:solidFill>
                  <a:schemeClr val="bg1">
                    <a:lumMod val="75000"/>
                  </a:schemeClr>
                </a:solidFill>
              </a:rPr>
              <a:t>o </a:t>
            </a:r>
            <a:r>
              <a:rPr lang="pl-PL" sz="1200" dirty="0" smtClean="0">
                <a:solidFill>
                  <a:schemeClr val="bg1">
                    <a:lumMod val="75000"/>
                  </a:schemeClr>
                </a:solidFill>
              </a:rPr>
              <a:t>10.0 % </a:t>
            </a:r>
            <a:r>
              <a:rPr lang="pl-PL" sz="1200" b="1" dirty="0" smtClean="0">
                <a:solidFill>
                  <a:srgbClr val="00B050"/>
                </a:solidFill>
              </a:rPr>
              <a:t>(1 zabity mniej)</a:t>
            </a:r>
            <a:endParaRPr lang="pl-PL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01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  <p:bldGraphic spid="7" grpId="0">
        <p:bldAsOne/>
      </p:bldGraphic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8"/>
          <p:cNvSpPr txBox="1">
            <a:spLocks noChangeArrowheads="1"/>
          </p:cNvSpPr>
          <p:nvPr/>
        </p:nvSpPr>
        <p:spPr bwMode="auto">
          <a:xfrm>
            <a:off x="0" y="2965391"/>
            <a:ext cx="914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1200" dirty="0">
                <a:solidFill>
                  <a:schemeClr val="bg1">
                    <a:lumMod val="75000"/>
                  </a:schemeClr>
                </a:solidFill>
              </a:rPr>
              <a:t>W porównaniu do </a:t>
            </a:r>
            <a:r>
              <a:rPr lang="pl-PL" sz="1200" dirty="0" smtClean="0">
                <a:solidFill>
                  <a:schemeClr val="bg1">
                    <a:lumMod val="75000"/>
                  </a:schemeClr>
                </a:solidFill>
              </a:rPr>
              <a:t>roku 2022, liczba rannych zmalała o 11.6 % </a:t>
            </a:r>
            <a:r>
              <a:rPr lang="pl-PL" sz="1200" b="1" dirty="0" smtClean="0">
                <a:solidFill>
                  <a:srgbClr val="00B050"/>
                </a:solidFill>
              </a:rPr>
              <a:t>(46 rannych mniej)</a:t>
            </a:r>
            <a:endParaRPr lang="pl-PL" sz="1200" b="1" dirty="0">
              <a:solidFill>
                <a:srgbClr val="00B050"/>
              </a:solidFill>
            </a:endParaRPr>
          </a:p>
        </p:txBody>
      </p:sp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1220529954"/>
              </p:ext>
            </p:extLst>
          </p:nvPr>
        </p:nvGraphicFramePr>
        <p:xfrm>
          <a:off x="0" y="0"/>
          <a:ext cx="9143999" cy="2965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Prostokąt 3"/>
          <p:cNvSpPr/>
          <p:nvPr/>
        </p:nvSpPr>
        <p:spPr>
          <a:xfrm>
            <a:off x="7572332" y="6550139"/>
            <a:ext cx="1571668" cy="30786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5000" rIns="90000" bIns="4500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Wydział Ruchu Drogowego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KWP we Wrocławiu</a:t>
            </a:r>
            <a:endParaRPr lang="pl-PL" sz="600" b="1" dirty="0">
              <a:latin typeface="Arial Black" pitchFamily="34"/>
              <a:ea typeface="Microsoft YaHei" pitchFamily="2"/>
              <a:cs typeface="Mangal" pitchFamily="2"/>
            </a:endParaRPr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181183487"/>
              </p:ext>
            </p:extLst>
          </p:nvPr>
        </p:nvGraphicFramePr>
        <p:xfrm>
          <a:off x="-1" y="3145378"/>
          <a:ext cx="9143999" cy="2973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pole tekstowe 8"/>
          <p:cNvSpPr txBox="1">
            <a:spLocks noChangeArrowheads="1"/>
          </p:cNvSpPr>
          <p:nvPr/>
        </p:nvSpPr>
        <p:spPr bwMode="auto">
          <a:xfrm>
            <a:off x="0" y="6069281"/>
            <a:ext cx="914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1200" dirty="0">
                <a:solidFill>
                  <a:schemeClr val="bg1">
                    <a:lumMod val="75000"/>
                  </a:schemeClr>
                </a:solidFill>
              </a:rPr>
              <a:t>W porównaniu do </a:t>
            </a:r>
            <a:r>
              <a:rPr lang="pl-PL" sz="1200" dirty="0" smtClean="0">
                <a:solidFill>
                  <a:schemeClr val="bg1">
                    <a:lumMod val="75000"/>
                  </a:schemeClr>
                </a:solidFill>
              </a:rPr>
              <a:t>roku 2022, liczba rannych zmalała </a:t>
            </a:r>
            <a:r>
              <a:rPr lang="pl-PL" sz="1200" dirty="0">
                <a:solidFill>
                  <a:schemeClr val="bg1">
                    <a:lumMod val="75000"/>
                  </a:schemeClr>
                </a:solidFill>
              </a:rPr>
              <a:t>o </a:t>
            </a:r>
            <a:r>
              <a:rPr lang="pl-PL" sz="1200" dirty="0" smtClean="0">
                <a:solidFill>
                  <a:schemeClr val="bg1">
                    <a:lumMod val="75000"/>
                  </a:schemeClr>
                </a:solidFill>
              </a:rPr>
              <a:t>16.0 % </a:t>
            </a:r>
            <a:r>
              <a:rPr lang="pl-PL" sz="1200" b="1" dirty="0" smtClean="0">
                <a:solidFill>
                  <a:srgbClr val="00B050"/>
                </a:solidFill>
              </a:rPr>
              <a:t>(36 rannych mniej</a:t>
            </a:r>
            <a:r>
              <a:rPr lang="pl-PL" sz="1200" b="1" dirty="0" smtClean="0">
                <a:solidFill>
                  <a:srgbClr val="92D050"/>
                </a:solidFill>
              </a:rPr>
              <a:t>)</a:t>
            </a:r>
            <a:endParaRPr lang="pl-PL" sz="12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041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  <p:bldGraphic spid="7" grpId="0">
        <p:bldAsOne/>
      </p:bldGraphic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3"/>
          <p:cNvSpPr/>
          <p:nvPr/>
        </p:nvSpPr>
        <p:spPr>
          <a:xfrm>
            <a:off x="7572332" y="6550139"/>
            <a:ext cx="1571668" cy="30786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5000" rIns="90000" bIns="4500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Wydział Ruchu Drogowego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KWP we Wrocławiu</a:t>
            </a:r>
            <a:endParaRPr lang="pl-PL" sz="600" b="1" dirty="0">
              <a:latin typeface="Arial Black" pitchFamily="34"/>
              <a:ea typeface="Microsoft YaHei" pitchFamily="2"/>
              <a:cs typeface="Mangal" pitchFamily="2"/>
            </a:endParaRPr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389086711"/>
              </p:ext>
            </p:extLst>
          </p:nvPr>
        </p:nvGraphicFramePr>
        <p:xfrm>
          <a:off x="3067940" y="256374"/>
          <a:ext cx="5913690" cy="31790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val="1328251833"/>
              </p:ext>
            </p:extLst>
          </p:nvPr>
        </p:nvGraphicFramePr>
        <p:xfrm>
          <a:off x="400229" y="3525033"/>
          <a:ext cx="5913690" cy="31790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94455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4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val="356630043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Prostokąt 3"/>
          <p:cNvSpPr/>
          <p:nvPr/>
        </p:nvSpPr>
        <p:spPr>
          <a:xfrm>
            <a:off x="7572332" y="6550139"/>
            <a:ext cx="1571668" cy="30786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5000" rIns="90000" bIns="4500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Wydział Ruchu Drogowego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KWP we Wrocławiu</a:t>
            </a:r>
            <a:endParaRPr lang="pl-PL" sz="600" b="1" dirty="0">
              <a:latin typeface="Arial Black" pitchFamily="34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335945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val="385142086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Prostokąt 3"/>
          <p:cNvSpPr/>
          <p:nvPr/>
        </p:nvSpPr>
        <p:spPr>
          <a:xfrm>
            <a:off x="7572332" y="6550139"/>
            <a:ext cx="1571668" cy="30786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5000" rIns="90000" bIns="4500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Wydział Ruchu Drogowego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KWP we Wrocławiu</a:t>
            </a:r>
            <a:endParaRPr lang="pl-PL" sz="600" b="1" dirty="0">
              <a:latin typeface="Arial Black" pitchFamily="34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292977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7572332" y="6550139"/>
            <a:ext cx="1571668" cy="30786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5000" rIns="90000" bIns="4500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Wydział Ruchu Drogowego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KWP we Wrocławiu</a:t>
            </a:r>
            <a:endParaRPr lang="pl-PL" sz="600" b="1" dirty="0">
              <a:latin typeface="Arial Black" pitchFamily="34"/>
              <a:ea typeface="Microsoft YaHei" pitchFamily="2"/>
              <a:cs typeface="Mangal" pitchFamily="2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606010" y="196553"/>
            <a:ext cx="7931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>
                <a:solidFill>
                  <a:schemeClr val="bg1"/>
                </a:solidFill>
              </a:rPr>
              <a:t>Ofiary wypadków drogowych w podziale na rodzaj użytkownika drogi</a:t>
            </a:r>
            <a:endParaRPr lang="pl-PL" b="1" dirty="0">
              <a:solidFill>
                <a:schemeClr val="bg1"/>
              </a:solidFill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363" y="565885"/>
            <a:ext cx="8607274" cy="5984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899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3"/>
          <p:cNvSpPr/>
          <p:nvPr/>
        </p:nvSpPr>
        <p:spPr>
          <a:xfrm>
            <a:off x="7572332" y="6550139"/>
            <a:ext cx="1571668" cy="30786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5000" rIns="90000" bIns="4500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Wydział Ruchu Drogowego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KWP we Wrocławiu</a:t>
            </a:r>
            <a:endParaRPr lang="pl-PL" sz="600" b="1" dirty="0">
              <a:latin typeface="Arial Black" pitchFamily="34"/>
              <a:ea typeface="Microsoft YaHei" pitchFamily="2"/>
              <a:cs typeface="Mangal" pitchFamily="2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1136604" y="196553"/>
            <a:ext cx="6870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>
                <a:solidFill>
                  <a:schemeClr val="bg1"/>
                </a:solidFill>
              </a:rPr>
              <a:t>Zdarzenia drogowe w podziale na dni tygodnia oraz zmiany</a:t>
            </a:r>
            <a:endParaRPr lang="pl-PL" b="1" dirty="0">
              <a:solidFill>
                <a:schemeClr val="bg1"/>
              </a:solidFill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091" y="565885"/>
            <a:ext cx="8039818" cy="6029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585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8"/>
          <p:cNvSpPr txBox="1">
            <a:spLocks noChangeArrowheads="1"/>
          </p:cNvSpPr>
          <p:nvPr/>
        </p:nvSpPr>
        <p:spPr bwMode="auto">
          <a:xfrm>
            <a:off x="-1" y="5435125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dirty="0">
                <a:solidFill>
                  <a:schemeClr val="bg1">
                    <a:lumMod val="75000"/>
                  </a:schemeClr>
                </a:solidFill>
              </a:rPr>
              <a:t>W porównaniu do poprzedniego </a:t>
            </a:r>
            <a:r>
              <a:rPr lang="pl-PL" dirty="0" smtClean="0">
                <a:solidFill>
                  <a:schemeClr val="bg1">
                    <a:lumMod val="75000"/>
                  </a:schemeClr>
                </a:solidFill>
              </a:rPr>
              <a:t>roku,</a:t>
            </a:r>
          </a:p>
          <a:p>
            <a:pPr algn="ctr"/>
            <a:r>
              <a:rPr lang="pl-PL" dirty="0" smtClean="0">
                <a:solidFill>
                  <a:schemeClr val="bg1">
                    <a:lumMod val="75000"/>
                  </a:schemeClr>
                </a:solidFill>
              </a:rPr>
              <a:t>w </a:t>
            </a:r>
            <a:r>
              <a:rPr lang="pl-PL" dirty="0" err="1" smtClean="0">
                <a:solidFill>
                  <a:schemeClr val="bg1">
                    <a:lumMod val="75000"/>
                  </a:schemeClr>
                </a:solidFill>
              </a:rPr>
              <a:t>2023r</a:t>
            </a:r>
            <a:r>
              <a:rPr lang="pl-PL" dirty="0" smtClean="0">
                <a:solidFill>
                  <a:schemeClr val="bg1">
                    <a:lumMod val="75000"/>
                  </a:schemeClr>
                </a:solidFill>
              </a:rPr>
              <a:t>. liczba </a:t>
            </a:r>
            <a:r>
              <a:rPr lang="pl-PL" dirty="0">
                <a:solidFill>
                  <a:schemeClr val="bg1">
                    <a:lumMod val="75000"/>
                  </a:schemeClr>
                </a:solidFill>
              </a:rPr>
              <a:t>wypadków drogowych </a:t>
            </a:r>
            <a:r>
              <a:rPr lang="pl-PL" dirty="0" smtClean="0">
                <a:solidFill>
                  <a:schemeClr val="bg1">
                    <a:lumMod val="75000"/>
                  </a:schemeClr>
                </a:solidFill>
              </a:rPr>
              <a:t>zmalała </a:t>
            </a:r>
            <a:r>
              <a:rPr lang="pl-PL" dirty="0">
                <a:solidFill>
                  <a:schemeClr val="bg1">
                    <a:lumMod val="75000"/>
                  </a:schemeClr>
                </a:solidFill>
              </a:rPr>
              <a:t>o </a:t>
            </a:r>
            <a:r>
              <a:rPr lang="pl-PL" dirty="0" smtClean="0">
                <a:solidFill>
                  <a:schemeClr val="bg1">
                    <a:lumMod val="75000"/>
                  </a:schemeClr>
                </a:solidFill>
              </a:rPr>
              <a:t>3.6 </a:t>
            </a:r>
            <a:r>
              <a:rPr lang="pl-PL" dirty="0">
                <a:solidFill>
                  <a:schemeClr val="bg1">
                    <a:lumMod val="75000"/>
                  </a:schemeClr>
                </a:solidFill>
              </a:rPr>
              <a:t>%</a:t>
            </a:r>
          </a:p>
          <a:p>
            <a:pPr algn="ctr"/>
            <a:r>
              <a:rPr lang="pl-PL" b="1" dirty="0" smtClean="0">
                <a:solidFill>
                  <a:srgbClr val="00B050"/>
                </a:solidFill>
              </a:rPr>
              <a:t>(62 wypadki mniej)</a:t>
            </a:r>
            <a:endParaRPr lang="pl-PL" b="1" dirty="0">
              <a:solidFill>
                <a:srgbClr val="00B050"/>
              </a:solidFill>
            </a:endParaRPr>
          </a:p>
        </p:txBody>
      </p:sp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879402323"/>
              </p:ext>
            </p:extLst>
          </p:nvPr>
        </p:nvGraphicFramePr>
        <p:xfrm>
          <a:off x="0" y="-1"/>
          <a:ext cx="9143999" cy="4785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Prostokąt 3"/>
          <p:cNvSpPr/>
          <p:nvPr/>
        </p:nvSpPr>
        <p:spPr>
          <a:xfrm>
            <a:off x="7572332" y="6550139"/>
            <a:ext cx="1571668" cy="30786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5000" rIns="90000" bIns="4500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Wydział Ruchu Drogowego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KWP we Wrocławiu</a:t>
            </a:r>
            <a:endParaRPr lang="pl-PL" sz="600" b="1" dirty="0">
              <a:latin typeface="Arial Black" pitchFamily="34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567986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1100098736"/>
              </p:ext>
            </p:extLst>
          </p:nvPr>
        </p:nvGraphicFramePr>
        <p:xfrm>
          <a:off x="0" y="0"/>
          <a:ext cx="9143999" cy="3939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Prostokąt 3"/>
          <p:cNvSpPr/>
          <p:nvPr/>
        </p:nvSpPr>
        <p:spPr>
          <a:xfrm>
            <a:off x="7572332" y="6550139"/>
            <a:ext cx="1571668" cy="30786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5000" rIns="90000" bIns="4500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Wydział Ruchu Drogowego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KWP we Wrocławiu</a:t>
            </a:r>
            <a:endParaRPr lang="pl-PL" sz="600" b="1" dirty="0">
              <a:latin typeface="Arial Black" pitchFamily="34"/>
              <a:ea typeface="Microsoft YaHei" pitchFamily="2"/>
              <a:cs typeface="Mangal" pitchFamily="2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067" y="4146515"/>
            <a:ext cx="8879863" cy="219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479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292489667"/>
              </p:ext>
            </p:extLst>
          </p:nvPr>
        </p:nvGraphicFramePr>
        <p:xfrm>
          <a:off x="1" y="0"/>
          <a:ext cx="9143999" cy="6550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Prostokąt 3"/>
          <p:cNvSpPr/>
          <p:nvPr/>
        </p:nvSpPr>
        <p:spPr>
          <a:xfrm>
            <a:off x="7572332" y="6550139"/>
            <a:ext cx="1571668" cy="30786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5000" rIns="90000" bIns="4500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Wydział Ruchu Drogowego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KWP we Wrocławiu</a:t>
            </a:r>
            <a:endParaRPr lang="pl-PL" sz="600" b="1" dirty="0">
              <a:latin typeface="Arial Black" pitchFamily="34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278843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174145992"/>
              </p:ext>
            </p:extLst>
          </p:nvPr>
        </p:nvGraphicFramePr>
        <p:xfrm>
          <a:off x="0" y="-1"/>
          <a:ext cx="9143999" cy="4785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Prostokąt 3"/>
          <p:cNvSpPr/>
          <p:nvPr/>
        </p:nvSpPr>
        <p:spPr>
          <a:xfrm>
            <a:off x="7572332" y="6550139"/>
            <a:ext cx="1571668" cy="30786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5000" rIns="90000" bIns="4500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Wydział Ruchu Drogowego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KWP we Wrocławiu</a:t>
            </a:r>
            <a:endParaRPr lang="pl-PL" sz="600" b="1" dirty="0">
              <a:latin typeface="Arial Black" pitchFamily="34"/>
              <a:ea typeface="Microsoft YaHei" pitchFamily="2"/>
              <a:cs typeface="Mangal" pitchFamily="2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61" y="4889161"/>
            <a:ext cx="8961875" cy="1347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822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0" y="17253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l-PL" altLang="pl-PL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Liczba osób poddanych badaniu na zawartość alkoholu oraz informacje o liczbie ujawnionych naruszeń</a:t>
            </a:r>
          </a:p>
          <a:p>
            <a:pPr algn="ctr">
              <a:defRPr/>
            </a:pPr>
            <a:r>
              <a:rPr lang="pl-PL" altLang="pl-P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pl-PL" altLang="pl-PL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art. </a:t>
            </a:r>
            <a:r>
              <a:rPr lang="pl-PL" altLang="pl-PL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178a</a:t>
            </a:r>
            <a:r>
              <a:rPr lang="pl-PL" altLang="pl-PL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KK oraz 87 KW</a:t>
            </a:r>
            <a:endParaRPr lang="pl-PL" altLang="pl-PL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49" y="1751162"/>
            <a:ext cx="8956469" cy="3364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328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0" y="17253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l-PL" altLang="pl-PL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Zrealizowane działania własne na rzecz poprawy bezpieczeństwa ruchu drogowego</a:t>
            </a:r>
            <a:endParaRPr lang="pl-PL" altLang="pl-PL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079380"/>
            <a:ext cx="7924800" cy="537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480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0" y="17253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l-PL" altLang="pl-P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Wykorzystanie bezzałogowego statku </a:t>
            </a:r>
            <a:r>
              <a:rPr lang="pl-PL" altLang="pl-PL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powietrznego Policji, </a:t>
            </a:r>
            <a:r>
              <a:rPr lang="pl-PL" altLang="pl-P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tzw. </a:t>
            </a:r>
            <a:r>
              <a:rPr lang="pl-PL" altLang="pl-PL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drona</a:t>
            </a:r>
            <a:endParaRPr lang="pl-PL" altLang="pl-PL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0" y="2890391"/>
            <a:ext cx="914400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pl-PL" sz="2000" dirty="0" smtClean="0">
                <a:solidFill>
                  <a:schemeClr val="bg1"/>
                </a:solidFill>
              </a:rPr>
              <a:t>11 miesięcy 2022 – </a:t>
            </a:r>
            <a:r>
              <a:rPr lang="pl-PL" sz="2000" b="1" dirty="0" smtClean="0">
                <a:solidFill>
                  <a:schemeClr val="bg1"/>
                </a:solidFill>
              </a:rPr>
              <a:t>6260</a:t>
            </a:r>
            <a:r>
              <a:rPr lang="pl-PL" sz="2000" dirty="0" smtClean="0">
                <a:solidFill>
                  <a:schemeClr val="bg1"/>
                </a:solidFill>
              </a:rPr>
              <a:t> minut nalotu; ujawniono </a:t>
            </a:r>
            <a:r>
              <a:rPr lang="pl-PL" sz="2000" b="1" dirty="0" smtClean="0">
                <a:solidFill>
                  <a:schemeClr val="bg1"/>
                </a:solidFill>
              </a:rPr>
              <a:t>189 </a:t>
            </a:r>
            <a:r>
              <a:rPr lang="pl-PL" sz="2000" dirty="0" smtClean="0">
                <a:solidFill>
                  <a:schemeClr val="bg1"/>
                </a:solidFill>
              </a:rPr>
              <a:t>naruszeń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endParaRPr lang="pl-PL" sz="2400" dirty="0" smtClean="0">
              <a:solidFill>
                <a:schemeClr val="bg1"/>
              </a:solidFill>
            </a:endParaRP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pl-PL" sz="2000" dirty="0" smtClean="0">
                <a:solidFill>
                  <a:schemeClr val="bg1"/>
                </a:solidFill>
              </a:rPr>
              <a:t>11 miesięcy 2023 – </a:t>
            </a:r>
            <a:r>
              <a:rPr lang="pl-PL" sz="2000" b="1" dirty="0" smtClean="0">
                <a:solidFill>
                  <a:schemeClr val="bg1"/>
                </a:solidFill>
              </a:rPr>
              <a:t>5985</a:t>
            </a:r>
            <a:r>
              <a:rPr lang="pl-PL" sz="2000" dirty="0" smtClean="0">
                <a:solidFill>
                  <a:schemeClr val="bg1"/>
                </a:solidFill>
              </a:rPr>
              <a:t> minut nalotu; ujawniono </a:t>
            </a:r>
            <a:r>
              <a:rPr lang="pl-PL" sz="2000" b="1" dirty="0" smtClean="0">
                <a:solidFill>
                  <a:schemeClr val="bg1"/>
                </a:solidFill>
              </a:rPr>
              <a:t>576 </a:t>
            </a:r>
            <a:r>
              <a:rPr lang="pl-PL" sz="2000" dirty="0" smtClean="0">
                <a:solidFill>
                  <a:schemeClr val="bg1"/>
                </a:solidFill>
              </a:rPr>
              <a:t>naruszeń</a:t>
            </a:r>
          </a:p>
        </p:txBody>
      </p:sp>
    </p:spTree>
    <p:extLst>
      <p:ext uri="{BB962C8B-B14F-4D97-AF65-F5344CB8AC3E}">
        <p14:creationId xmlns:p14="http://schemas.microsoft.com/office/powerpoint/2010/main" val="3408263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19841" y="600439"/>
            <a:ext cx="8463265" cy="43204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perspectiveContrastingRightFacing"/>
            <a:lightRig rig="threePt" dir="t"/>
          </a:scene3d>
        </p:spPr>
      </p:pic>
      <p:sp>
        <p:nvSpPr>
          <p:cNvPr id="3" name="pole tekstowe 2"/>
          <p:cNvSpPr txBox="1"/>
          <p:nvPr/>
        </p:nvSpPr>
        <p:spPr>
          <a:xfrm>
            <a:off x="3459192" y="5496618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 smtClean="0">
                <a:ln w="22225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Corbel" pitchFamily="34" charset="0"/>
              </a:rPr>
              <a:t>Dziękuję za uwagę</a:t>
            </a:r>
            <a:endParaRPr lang="pl-PL" sz="3600" b="1" dirty="0">
              <a:ln w="222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latin typeface="Corbel" pitchFamily="34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0" y="5934670"/>
            <a:ext cx="1864613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900" dirty="0" smtClean="0">
                <a:solidFill>
                  <a:schemeClr val="bg1"/>
                </a:solidFill>
              </a:rPr>
              <a:t>Zastępca Naczelnika</a:t>
            </a:r>
            <a:endParaRPr lang="pl-PL" sz="900" dirty="0" smtClean="0">
              <a:solidFill>
                <a:schemeClr val="bg1"/>
              </a:solidFill>
            </a:endParaRPr>
          </a:p>
          <a:p>
            <a:r>
              <a:rPr lang="pl-PL" sz="900" dirty="0" smtClean="0">
                <a:solidFill>
                  <a:schemeClr val="bg1"/>
                </a:solidFill>
              </a:rPr>
              <a:t>Wydziału Ruchu Drogowego</a:t>
            </a:r>
          </a:p>
          <a:p>
            <a:r>
              <a:rPr lang="pl-PL" sz="900" dirty="0" smtClean="0">
                <a:solidFill>
                  <a:schemeClr val="bg1"/>
                </a:solidFill>
              </a:rPr>
              <a:t>Komendy Wojewódzkiej Policji</a:t>
            </a:r>
          </a:p>
          <a:p>
            <a:r>
              <a:rPr lang="pl-PL" sz="900" dirty="0">
                <a:solidFill>
                  <a:schemeClr val="bg1"/>
                </a:solidFill>
              </a:rPr>
              <a:t>w</a:t>
            </a:r>
            <a:r>
              <a:rPr lang="pl-PL" sz="900" dirty="0" smtClean="0">
                <a:solidFill>
                  <a:schemeClr val="bg1"/>
                </a:solidFill>
              </a:rPr>
              <a:t>e Wrocławiu</a:t>
            </a:r>
          </a:p>
          <a:p>
            <a:r>
              <a:rPr lang="pl-PL" sz="900" b="1" dirty="0" smtClean="0">
                <a:solidFill>
                  <a:schemeClr val="bg1"/>
                </a:solidFill>
              </a:rPr>
              <a:t>podinsp. </a:t>
            </a:r>
            <a:r>
              <a:rPr lang="pl-PL" sz="900" b="1" smtClean="0">
                <a:solidFill>
                  <a:schemeClr val="bg1"/>
                </a:solidFill>
              </a:rPr>
              <a:t>Piotr Wiśniewski</a:t>
            </a:r>
            <a:endParaRPr lang="pl-PL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7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8"/>
          <p:cNvSpPr txBox="1">
            <a:spLocks noChangeArrowheads="1"/>
          </p:cNvSpPr>
          <p:nvPr/>
        </p:nvSpPr>
        <p:spPr bwMode="auto">
          <a:xfrm>
            <a:off x="-1" y="5435125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dirty="0">
                <a:solidFill>
                  <a:schemeClr val="bg1">
                    <a:lumMod val="75000"/>
                  </a:schemeClr>
                </a:solidFill>
              </a:rPr>
              <a:t>W porównaniu do poprzedniego </a:t>
            </a:r>
            <a:r>
              <a:rPr lang="pl-PL" dirty="0" smtClean="0">
                <a:solidFill>
                  <a:schemeClr val="bg1">
                    <a:lumMod val="75000"/>
                  </a:schemeClr>
                </a:solidFill>
              </a:rPr>
              <a:t>roku,</a:t>
            </a:r>
          </a:p>
          <a:p>
            <a:pPr algn="ctr"/>
            <a:r>
              <a:rPr lang="pl-PL" dirty="0" smtClean="0">
                <a:solidFill>
                  <a:schemeClr val="bg1">
                    <a:lumMod val="75000"/>
                  </a:schemeClr>
                </a:solidFill>
              </a:rPr>
              <a:t>w </a:t>
            </a:r>
            <a:r>
              <a:rPr lang="pl-PL" dirty="0" err="1" smtClean="0">
                <a:solidFill>
                  <a:schemeClr val="bg1">
                    <a:lumMod val="75000"/>
                  </a:schemeClr>
                </a:solidFill>
              </a:rPr>
              <a:t>2023r</a:t>
            </a:r>
            <a:r>
              <a:rPr lang="pl-PL" dirty="0" smtClean="0">
                <a:solidFill>
                  <a:schemeClr val="bg1">
                    <a:lumMod val="75000"/>
                  </a:schemeClr>
                </a:solidFill>
              </a:rPr>
              <a:t>. liczba śmiertelnych ofiar wypadków zmalała o 13.7 </a:t>
            </a:r>
            <a:r>
              <a:rPr lang="pl-PL" dirty="0">
                <a:solidFill>
                  <a:schemeClr val="bg1">
                    <a:lumMod val="75000"/>
                  </a:schemeClr>
                </a:solidFill>
              </a:rPr>
              <a:t>%</a:t>
            </a:r>
          </a:p>
          <a:p>
            <a:pPr algn="ctr"/>
            <a:r>
              <a:rPr lang="pl-PL" b="1" dirty="0" smtClean="0">
                <a:solidFill>
                  <a:srgbClr val="00B050"/>
                </a:solidFill>
              </a:rPr>
              <a:t>(18 zabitych mniej)</a:t>
            </a:r>
            <a:endParaRPr lang="pl-PL" b="1" dirty="0">
              <a:solidFill>
                <a:srgbClr val="00B050"/>
              </a:solidFill>
            </a:endParaRPr>
          </a:p>
        </p:txBody>
      </p:sp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2222984083"/>
              </p:ext>
            </p:extLst>
          </p:nvPr>
        </p:nvGraphicFramePr>
        <p:xfrm>
          <a:off x="0" y="-1"/>
          <a:ext cx="9143999" cy="4785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Prostokąt 3"/>
          <p:cNvSpPr/>
          <p:nvPr/>
        </p:nvSpPr>
        <p:spPr>
          <a:xfrm>
            <a:off x="7572332" y="6550139"/>
            <a:ext cx="1571668" cy="30786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5000" rIns="90000" bIns="4500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Wydział Ruchu Drogowego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KWP we Wrocławiu</a:t>
            </a:r>
            <a:endParaRPr lang="pl-PL" sz="600" b="1" dirty="0">
              <a:latin typeface="Arial Black" pitchFamily="34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73493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8"/>
          <p:cNvSpPr txBox="1">
            <a:spLocks noChangeArrowheads="1"/>
          </p:cNvSpPr>
          <p:nvPr/>
        </p:nvSpPr>
        <p:spPr bwMode="auto">
          <a:xfrm>
            <a:off x="-1" y="5435125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dirty="0">
                <a:solidFill>
                  <a:schemeClr val="bg1">
                    <a:lumMod val="75000"/>
                  </a:schemeClr>
                </a:solidFill>
              </a:rPr>
              <a:t>W porównaniu do poprzedniego </a:t>
            </a:r>
            <a:r>
              <a:rPr lang="pl-PL" dirty="0" smtClean="0">
                <a:solidFill>
                  <a:schemeClr val="bg1">
                    <a:lumMod val="75000"/>
                  </a:schemeClr>
                </a:solidFill>
              </a:rPr>
              <a:t>roku,</a:t>
            </a:r>
          </a:p>
          <a:p>
            <a:pPr algn="ctr"/>
            <a:r>
              <a:rPr lang="pl-PL" dirty="0" smtClean="0">
                <a:solidFill>
                  <a:schemeClr val="bg1">
                    <a:lumMod val="75000"/>
                  </a:schemeClr>
                </a:solidFill>
              </a:rPr>
              <a:t>w </a:t>
            </a:r>
            <a:r>
              <a:rPr lang="pl-PL" dirty="0" err="1" smtClean="0">
                <a:solidFill>
                  <a:schemeClr val="bg1">
                    <a:lumMod val="75000"/>
                  </a:schemeClr>
                </a:solidFill>
              </a:rPr>
              <a:t>2023r</a:t>
            </a:r>
            <a:r>
              <a:rPr lang="pl-PL" dirty="0" smtClean="0">
                <a:solidFill>
                  <a:schemeClr val="bg1">
                    <a:lumMod val="75000"/>
                  </a:schemeClr>
                </a:solidFill>
              </a:rPr>
              <a:t>. liczba osób rannych zmalała o 4.9 %</a:t>
            </a:r>
            <a:endParaRPr lang="pl-PL" dirty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lang="pl-PL" b="1" dirty="0" smtClean="0">
                <a:solidFill>
                  <a:srgbClr val="00B050"/>
                </a:solidFill>
              </a:rPr>
              <a:t>(101 rannych mniej)</a:t>
            </a:r>
            <a:endParaRPr lang="pl-PL" b="1" dirty="0">
              <a:solidFill>
                <a:srgbClr val="00B050"/>
              </a:solidFill>
            </a:endParaRPr>
          </a:p>
        </p:txBody>
      </p:sp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3003306142"/>
              </p:ext>
            </p:extLst>
          </p:nvPr>
        </p:nvGraphicFramePr>
        <p:xfrm>
          <a:off x="0" y="-1"/>
          <a:ext cx="9143999" cy="4785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Prostokąt 3"/>
          <p:cNvSpPr/>
          <p:nvPr/>
        </p:nvSpPr>
        <p:spPr>
          <a:xfrm>
            <a:off x="7572332" y="6550139"/>
            <a:ext cx="1571668" cy="30786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5000" rIns="90000" bIns="4500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Wydział Ruchu Drogowego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KWP we Wrocławiu</a:t>
            </a:r>
            <a:endParaRPr lang="pl-PL" sz="600" b="1" dirty="0">
              <a:latin typeface="Arial Black" pitchFamily="34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719168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8"/>
          <p:cNvSpPr txBox="1">
            <a:spLocks noChangeArrowheads="1"/>
          </p:cNvSpPr>
          <p:nvPr/>
        </p:nvSpPr>
        <p:spPr bwMode="auto">
          <a:xfrm>
            <a:off x="-1" y="5435125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dirty="0">
                <a:solidFill>
                  <a:schemeClr val="bg1">
                    <a:lumMod val="75000"/>
                  </a:schemeClr>
                </a:solidFill>
              </a:rPr>
              <a:t>W porównaniu do poprzedniego </a:t>
            </a:r>
            <a:r>
              <a:rPr lang="pl-PL" dirty="0" smtClean="0">
                <a:solidFill>
                  <a:schemeClr val="bg1">
                    <a:lumMod val="75000"/>
                  </a:schemeClr>
                </a:solidFill>
              </a:rPr>
              <a:t>roku,</a:t>
            </a:r>
          </a:p>
          <a:p>
            <a:pPr algn="ctr"/>
            <a:r>
              <a:rPr lang="pl-PL" dirty="0" smtClean="0">
                <a:solidFill>
                  <a:schemeClr val="bg1">
                    <a:lumMod val="75000"/>
                  </a:schemeClr>
                </a:solidFill>
              </a:rPr>
              <a:t>w </a:t>
            </a:r>
            <a:r>
              <a:rPr lang="pl-PL" dirty="0" err="1" smtClean="0">
                <a:solidFill>
                  <a:schemeClr val="bg1">
                    <a:lumMod val="75000"/>
                  </a:schemeClr>
                </a:solidFill>
              </a:rPr>
              <a:t>2023r</a:t>
            </a:r>
            <a:r>
              <a:rPr lang="pl-PL" dirty="0" smtClean="0">
                <a:solidFill>
                  <a:schemeClr val="bg1">
                    <a:lumMod val="75000"/>
                  </a:schemeClr>
                </a:solidFill>
              </a:rPr>
              <a:t>. liczba </a:t>
            </a:r>
            <a:r>
              <a:rPr lang="pl-PL" u="sng" dirty="0" smtClean="0">
                <a:solidFill>
                  <a:schemeClr val="bg1">
                    <a:lumMod val="75000"/>
                  </a:schemeClr>
                </a:solidFill>
              </a:rPr>
              <a:t>zgłoszonych</a:t>
            </a:r>
            <a:r>
              <a:rPr lang="pl-PL" dirty="0" smtClean="0">
                <a:solidFill>
                  <a:schemeClr val="bg1">
                    <a:lumMod val="75000"/>
                  </a:schemeClr>
                </a:solidFill>
              </a:rPr>
              <a:t> kolizji drogowych zmalała o </a:t>
            </a:r>
            <a:r>
              <a:rPr lang="pl-PL" dirty="0">
                <a:solidFill>
                  <a:schemeClr val="bg1">
                    <a:lumMod val="75000"/>
                  </a:schemeClr>
                </a:solidFill>
              </a:rPr>
              <a:t>4</a:t>
            </a:r>
            <a:r>
              <a:rPr lang="pl-PL" dirty="0" smtClean="0">
                <a:solidFill>
                  <a:schemeClr val="bg1">
                    <a:lumMod val="75000"/>
                  </a:schemeClr>
                </a:solidFill>
              </a:rPr>
              <a:t>.8 </a:t>
            </a:r>
            <a:r>
              <a:rPr lang="pl-PL" dirty="0">
                <a:solidFill>
                  <a:schemeClr val="bg1">
                    <a:lumMod val="75000"/>
                  </a:schemeClr>
                </a:solidFill>
              </a:rPr>
              <a:t>%</a:t>
            </a:r>
          </a:p>
          <a:p>
            <a:pPr algn="ctr"/>
            <a:r>
              <a:rPr lang="pl-PL" b="1" dirty="0" smtClean="0">
                <a:solidFill>
                  <a:srgbClr val="00B050"/>
                </a:solidFill>
              </a:rPr>
              <a:t>(1480 kolizji mniej)</a:t>
            </a:r>
            <a:endParaRPr lang="pl-PL" b="1" dirty="0">
              <a:solidFill>
                <a:srgbClr val="00B050"/>
              </a:solidFill>
            </a:endParaRPr>
          </a:p>
        </p:txBody>
      </p:sp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4152279802"/>
              </p:ext>
            </p:extLst>
          </p:nvPr>
        </p:nvGraphicFramePr>
        <p:xfrm>
          <a:off x="0" y="-1"/>
          <a:ext cx="9143999" cy="4785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Prostokąt 3"/>
          <p:cNvSpPr/>
          <p:nvPr/>
        </p:nvSpPr>
        <p:spPr>
          <a:xfrm>
            <a:off x="7572332" y="6550139"/>
            <a:ext cx="1571668" cy="30786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5000" rIns="90000" bIns="4500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Wydział Ruchu Drogowego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KWP we Wrocławiu</a:t>
            </a:r>
            <a:endParaRPr lang="pl-PL" sz="600" b="1" dirty="0">
              <a:latin typeface="Arial Black" pitchFamily="34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787841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4203714705"/>
              </p:ext>
            </p:extLst>
          </p:nvPr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Prostokąt 3"/>
          <p:cNvSpPr/>
          <p:nvPr/>
        </p:nvSpPr>
        <p:spPr>
          <a:xfrm>
            <a:off x="7572332" y="6550139"/>
            <a:ext cx="1571668" cy="30786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5000" rIns="90000" bIns="4500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Wydział Ruchu Drogowego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KWP we Wrocławiu</a:t>
            </a:r>
            <a:endParaRPr lang="pl-PL" sz="600" b="1" dirty="0">
              <a:latin typeface="Arial Black" pitchFamily="34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582057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2670188423"/>
              </p:ext>
            </p:extLst>
          </p:nvPr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Prostokąt 3"/>
          <p:cNvSpPr/>
          <p:nvPr/>
        </p:nvSpPr>
        <p:spPr>
          <a:xfrm>
            <a:off x="7572332" y="6550139"/>
            <a:ext cx="1571668" cy="30786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5000" rIns="90000" bIns="4500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Wydział Ruchu Drogowego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KWP we Wrocławiu</a:t>
            </a:r>
            <a:endParaRPr lang="pl-PL" sz="600" b="1" dirty="0">
              <a:latin typeface="Arial Black" pitchFamily="34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562376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440680658"/>
              </p:ext>
            </p:extLst>
          </p:nvPr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Prostokąt 3"/>
          <p:cNvSpPr/>
          <p:nvPr/>
        </p:nvSpPr>
        <p:spPr>
          <a:xfrm>
            <a:off x="7572332" y="6550139"/>
            <a:ext cx="1571668" cy="30786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5000" rIns="90000" bIns="4500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Wydział Ruchu Drogowego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KWP we Wrocławiu</a:t>
            </a:r>
            <a:endParaRPr lang="pl-PL" sz="600" b="1" dirty="0">
              <a:latin typeface="Arial Black" pitchFamily="34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065211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3467033494"/>
              </p:ext>
            </p:extLst>
          </p:nvPr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Prostokąt 3"/>
          <p:cNvSpPr/>
          <p:nvPr/>
        </p:nvSpPr>
        <p:spPr>
          <a:xfrm>
            <a:off x="7572332" y="6550139"/>
            <a:ext cx="1571668" cy="30786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5000" rIns="90000" bIns="4500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Wydział Ruchu Drogowego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StarSymbol"/>
              <a:buNone/>
              <a:defRPr/>
            </a:pPr>
            <a:r>
              <a:rPr lang="pl-PL" sz="600" b="1" dirty="0" smtClean="0">
                <a:latin typeface="Arial Black" pitchFamily="34"/>
                <a:ea typeface="Microsoft YaHei" pitchFamily="2"/>
                <a:cs typeface="Mangal" pitchFamily="2"/>
              </a:rPr>
              <a:t>KWP we Wrocławiu</a:t>
            </a:r>
            <a:endParaRPr lang="pl-PL" sz="600" b="1" dirty="0">
              <a:latin typeface="Arial Black" pitchFamily="34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34288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theme/theme1.xml><?xml version="1.0" encoding="utf-8"?>
<a:theme xmlns:a="http://schemas.openxmlformats.org/drawingml/2006/main" name="Wycinek">
  <a:themeElements>
    <a:clrScheme name="Wycinek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Wycinek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ycine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532</TotalTime>
  <Words>593</Words>
  <Application>Microsoft Office PowerPoint</Application>
  <PresentationFormat>Pokaz na ekranie (4:3)</PresentationFormat>
  <Paragraphs>109</Paragraphs>
  <Slides>26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26</vt:i4>
      </vt:variant>
    </vt:vector>
  </HeadingPairs>
  <TitlesOfParts>
    <vt:vector size="27" baseType="lpstr">
      <vt:lpstr>Wycinek</vt:lpstr>
      <vt:lpstr>STAN BEZPIECZEŃSTWA NA DOLNOŚLĄSKICH DROGACH w OKRESIE 11 miesięcy 2017 - 2023*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 BEZPIECZEŃSTWA NA DOLNOŚLĄSKICH DROGACH w latach 2017 - 2022*</dc:title>
  <dc:creator>KrzysztofCetner</dc:creator>
  <cp:lastModifiedBy>PiotrWiśniewski</cp:lastModifiedBy>
  <cp:revision>63</cp:revision>
  <dcterms:created xsi:type="dcterms:W3CDTF">2023-03-03T07:26:24Z</dcterms:created>
  <dcterms:modified xsi:type="dcterms:W3CDTF">2023-12-07T12:25:18Z</dcterms:modified>
</cp:coreProperties>
</file>